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Advent Pro SemiBold"/>
      <p:regular r:id="rId43"/>
      <p:bold r:id="rId44"/>
    </p:embeddedFont>
    <p:embeddedFont>
      <p:font typeface="Fira Sans Extra Condensed Medium"/>
      <p:regular r:id="rId45"/>
      <p:bold r:id="rId46"/>
      <p:italic r:id="rId47"/>
      <p:boldItalic r:id="rId48"/>
    </p:embeddedFont>
    <p:embeddedFont>
      <p:font typeface="Fira Sans Condensed Medium"/>
      <p:regular r:id="rId49"/>
      <p:bold r:id="rId50"/>
      <p:italic r:id="rId51"/>
      <p:boldItalic r:id="rId52"/>
    </p:embeddedFont>
    <p:embeddedFont>
      <p:font typeface="Maven Pro"/>
      <p:regular r:id="rId53"/>
      <p:bold r:id="rId54"/>
    </p:embeddedFont>
    <p:embeddedFont>
      <p:font typeface="Maven Pro Medium"/>
      <p:regular r:id="rId55"/>
      <p:bold r:id="rId56"/>
    </p:embeddedFont>
    <p:embeddedFont>
      <p:font typeface="Share Tech"/>
      <p:regular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5ECD90C-5047-41A2-9671-49B13BDE6B16}">
  <a:tblStyle styleId="{E5ECD90C-5047-41A2-9671-49B13BDE6B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AdventProSemiBold-bold.fntdata"/><Relationship Id="rId43" Type="http://schemas.openxmlformats.org/officeDocument/2006/relationships/font" Target="fonts/AdventProSemiBold-regular.fntdata"/><Relationship Id="rId46" Type="http://schemas.openxmlformats.org/officeDocument/2006/relationships/font" Target="fonts/FiraSansExtraCondensedMedium-bold.fntdata"/><Relationship Id="rId45" Type="http://schemas.openxmlformats.org/officeDocument/2006/relationships/font" Target="fonts/FiraSansExtraCondensed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FiraSansExtraCondensedMedium-boldItalic.fntdata"/><Relationship Id="rId47" Type="http://schemas.openxmlformats.org/officeDocument/2006/relationships/font" Target="fonts/FiraSansExtraCondensedMedium-italic.fntdata"/><Relationship Id="rId49" Type="http://schemas.openxmlformats.org/officeDocument/2006/relationships/font" Target="fonts/FiraSansCondensedMedium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FiraSansCondensedMedium-italic.fntdata"/><Relationship Id="rId50" Type="http://schemas.openxmlformats.org/officeDocument/2006/relationships/font" Target="fonts/FiraSansCondensedMedium-bold.fntdata"/><Relationship Id="rId53" Type="http://schemas.openxmlformats.org/officeDocument/2006/relationships/font" Target="fonts/MavenPro-regular.fntdata"/><Relationship Id="rId52" Type="http://schemas.openxmlformats.org/officeDocument/2006/relationships/font" Target="fonts/FiraSansCondensedMedium-boldItalic.fntdata"/><Relationship Id="rId11" Type="http://schemas.openxmlformats.org/officeDocument/2006/relationships/slide" Target="slides/slide5.xml"/><Relationship Id="rId55" Type="http://schemas.openxmlformats.org/officeDocument/2006/relationships/font" Target="fonts/MavenProMedium-regular.fntdata"/><Relationship Id="rId10" Type="http://schemas.openxmlformats.org/officeDocument/2006/relationships/slide" Target="slides/slide4.xml"/><Relationship Id="rId54" Type="http://schemas.openxmlformats.org/officeDocument/2006/relationships/font" Target="fonts/MavenPro-bold.fntdata"/><Relationship Id="rId13" Type="http://schemas.openxmlformats.org/officeDocument/2006/relationships/slide" Target="slides/slide7.xml"/><Relationship Id="rId57" Type="http://schemas.openxmlformats.org/officeDocument/2006/relationships/font" Target="fonts/ShareTech-regular.fntdata"/><Relationship Id="rId12" Type="http://schemas.openxmlformats.org/officeDocument/2006/relationships/slide" Target="slides/slide6.xml"/><Relationship Id="rId56" Type="http://schemas.openxmlformats.org/officeDocument/2006/relationships/font" Target="fonts/MavenProMedium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d298927e6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d298927e6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cd298927e6_3_1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cd298927e6_3_1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cdc22a6e78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cdc22a6e7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cd298927e6_3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cd298927e6_3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cdc22a6e78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cdc22a6e78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cdc22a6e78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cdc22a6e78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cdc22a6e78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cdc22a6e78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cdc22a6e78_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cdc22a6e78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cd298927e6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cd298927e6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cdc22a6e7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cdc22a6e7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d298927e6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d298927e6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cdc22a6e7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cdc22a6e7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cd298927e6_3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cd298927e6_3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cd298927e6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cd298927e6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cdc22a6e78_3_1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cdc22a6e78_3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cdc22a6e78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cdc22a6e78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cd298927e6_3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cd298927e6_3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cdc22a6e7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cdc22a6e7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cdc22a6e7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cdc22a6e7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cdc22a6e7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cdc22a6e7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cd298927e6_3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cd298927e6_3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cd298927e6_2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cd298927e6_2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d375ff9c4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d375ff9c4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cdc22a6e7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cdc22a6e7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cdc22a6e7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cdc22a6e7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d375ff9c4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d375ff9c4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cdc22a6e78_3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cdc22a6e78_3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cd298927e6_3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cd298927e6_3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cd298927e6_2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cd298927e6_2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cd298927e6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cd298927e6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d298927e6_3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d298927e6_3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cdc22a6e78_3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cdc22a6e78_3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cdc22a6e78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cdc22a6e78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cd298927e6_3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cd298927e6_3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d298927e6_3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d298927e6_3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1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69" name="Google Shape;269;p1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2" name="Google Shape;272;p1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0" name="Google Shape;280;p1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9" name="Google Shape;309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2" name="Google Shape;312;p1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4" name="Google Shape;314;p1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5" name="Google Shape;315;p1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5" name="Google Shape;335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5" name="Google Shape;355;p1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1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1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1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1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5" name="Google Shape;375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1" name="Google Shape;411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CZ1115 Mini-project</a:t>
            </a:r>
            <a:endParaRPr/>
          </a:p>
        </p:txBody>
      </p:sp>
      <p:sp>
        <p:nvSpPr>
          <p:cNvPr id="431" name="Google Shape;431;p23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Chen Weiyi, Chai Wen Xuan, Cheng Chang Wei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3"/>
          <p:cNvSpPr txBox="1"/>
          <p:nvPr>
            <p:ph idx="1" type="subTitle"/>
          </p:nvPr>
        </p:nvSpPr>
        <p:spPr>
          <a:xfrm>
            <a:off x="2976250" y="37245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Groups: FSP7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 txBox="1"/>
          <p:nvPr>
            <p:ph type="ctrTitle"/>
          </p:nvPr>
        </p:nvSpPr>
        <p:spPr>
          <a:xfrm>
            <a:off x="618825" y="411675"/>
            <a:ext cx="486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 between Datasets</a:t>
            </a:r>
            <a:endParaRPr/>
          </a:p>
        </p:txBody>
      </p:sp>
      <p:pic>
        <p:nvPicPr>
          <p:cNvPr id="570" name="Google Shape;5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50" y="1305925"/>
            <a:ext cx="4686075" cy="2818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375" y="1649625"/>
            <a:ext cx="3649951" cy="1922988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32"/>
          <p:cNvSpPr/>
          <p:nvPr/>
        </p:nvSpPr>
        <p:spPr>
          <a:xfrm>
            <a:off x="2735775" y="2308050"/>
            <a:ext cx="905400" cy="9054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2"/>
          <p:cNvSpPr/>
          <p:nvPr/>
        </p:nvSpPr>
        <p:spPr>
          <a:xfrm>
            <a:off x="6594875" y="2294250"/>
            <a:ext cx="905400" cy="9054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2"/>
          <p:cNvSpPr/>
          <p:nvPr/>
        </p:nvSpPr>
        <p:spPr>
          <a:xfrm>
            <a:off x="2735775" y="1338575"/>
            <a:ext cx="905400" cy="9054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589175" y="1338575"/>
            <a:ext cx="905400" cy="9054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258875" y="2308050"/>
            <a:ext cx="905400" cy="9054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3"/>
          <p:cNvSpPr txBox="1"/>
          <p:nvPr>
            <p:ph idx="8" type="ctrTitle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Steps</a:t>
            </a:r>
            <a:endParaRPr sz="3000"/>
          </a:p>
        </p:txBody>
      </p:sp>
      <p:sp>
        <p:nvSpPr>
          <p:cNvPr id="582" name="Google Shape;582;p33"/>
          <p:cNvSpPr txBox="1"/>
          <p:nvPr>
            <p:ph idx="7" type="subTitle"/>
          </p:nvPr>
        </p:nvSpPr>
        <p:spPr>
          <a:xfrm>
            <a:off x="6022675" y="3111626"/>
            <a:ext cx="1938300" cy="13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Find IQR and remove outliers and rows with missing data</a:t>
            </a:r>
            <a:endParaRPr sz="1800"/>
          </a:p>
        </p:txBody>
      </p:sp>
      <p:sp>
        <p:nvSpPr>
          <p:cNvPr id="583" name="Google Shape;583;p33"/>
          <p:cNvSpPr txBox="1"/>
          <p:nvPr>
            <p:ph idx="1" type="subTitle"/>
          </p:nvPr>
        </p:nvSpPr>
        <p:spPr>
          <a:xfrm>
            <a:off x="1250575" y="1036599"/>
            <a:ext cx="1881300" cy="13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/>
              <a:t>Merge datasets according to common IDs (e.g. order_ID)</a:t>
            </a:r>
            <a:endParaRPr sz="1800"/>
          </a:p>
        </p:txBody>
      </p:sp>
      <p:sp>
        <p:nvSpPr>
          <p:cNvPr id="584" name="Google Shape;584;p33"/>
          <p:cNvSpPr txBox="1"/>
          <p:nvPr>
            <p:ph idx="3" type="subTitle"/>
          </p:nvPr>
        </p:nvSpPr>
        <p:spPr>
          <a:xfrm>
            <a:off x="6022675" y="1165300"/>
            <a:ext cx="1881300" cy="10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/>
              <a:t>Remove unnecessary columns</a:t>
            </a:r>
            <a:endParaRPr sz="1800"/>
          </a:p>
        </p:txBody>
      </p:sp>
      <p:sp>
        <p:nvSpPr>
          <p:cNvPr id="585" name="Google Shape;585;p33"/>
          <p:cNvSpPr txBox="1"/>
          <p:nvPr>
            <p:ph idx="5" type="subTitle"/>
          </p:nvPr>
        </p:nvSpPr>
        <p:spPr>
          <a:xfrm>
            <a:off x="1148866" y="3410581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Remove IDs after merging</a:t>
            </a:r>
            <a:endParaRPr sz="1800"/>
          </a:p>
        </p:txBody>
      </p:sp>
      <p:sp>
        <p:nvSpPr>
          <p:cNvPr id="586" name="Google Shape;586;p33"/>
          <p:cNvSpPr/>
          <p:nvPr/>
        </p:nvSpPr>
        <p:spPr>
          <a:xfrm>
            <a:off x="3516025" y="133172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3"/>
          <p:cNvSpPr/>
          <p:nvPr/>
        </p:nvSpPr>
        <p:spPr>
          <a:xfrm>
            <a:off x="3516100" y="34438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3"/>
          <p:cNvSpPr/>
          <p:nvPr/>
        </p:nvSpPr>
        <p:spPr>
          <a:xfrm>
            <a:off x="4914475" y="133172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3"/>
          <p:cNvSpPr/>
          <p:nvPr/>
        </p:nvSpPr>
        <p:spPr>
          <a:xfrm>
            <a:off x="4914550" y="34438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0" name="Google Shape;590;p33"/>
          <p:cNvCxnSpPr>
            <a:stCxn id="586" idx="3"/>
            <a:endCxn id="588" idx="1"/>
          </p:cNvCxnSpPr>
          <p:nvPr/>
        </p:nvCxnSpPr>
        <p:spPr>
          <a:xfrm>
            <a:off x="4239925" y="1693675"/>
            <a:ext cx="6747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33"/>
          <p:cNvCxnSpPr>
            <a:stCxn id="588" idx="2"/>
            <a:endCxn id="587" idx="0"/>
          </p:cNvCxnSpPr>
          <p:nvPr/>
        </p:nvCxnSpPr>
        <p:spPr>
          <a:xfrm rot="5400000">
            <a:off x="3883075" y="2050675"/>
            <a:ext cx="1388400" cy="1398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33"/>
          <p:cNvCxnSpPr>
            <a:stCxn id="587" idx="3"/>
            <a:endCxn id="589" idx="1"/>
          </p:cNvCxnSpPr>
          <p:nvPr/>
        </p:nvCxnSpPr>
        <p:spPr>
          <a:xfrm>
            <a:off x="4240000" y="3805825"/>
            <a:ext cx="674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3"/>
          <p:cNvSpPr txBox="1"/>
          <p:nvPr>
            <p:ph idx="4294967295" type="title"/>
          </p:nvPr>
        </p:nvSpPr>
        <p:spPr>
          <a:xfrm>
            <a:off x="3584050" y="1331725"/>
            <a:ext cx="588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1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594" name="Google Shape;594;p33"/>
          <p:cNvSpPr txBox="1"/>
          <p:nvPr>
            <p:ph idx="4294967295" type="title"/>
          </p:nvPr>
        </p:nvSpPr>
        <p:spPr>
          <a:xfrm>
            <a:off x="4982500" y="1331725"/>
            <a:ext cx="588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2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595" name="Google Shape;595;p33"/>
          <p:cNvSpPr txBox="1"/>
          <p:nvPr>
            <p:ph idx="4294967295" type="title"/>
          </p:nvPr>
        </p:nvSpPr>
        <p:spPr>
          <a:xfrm>
            <a:off x="3584050" y="3444025"/>
            <a:ext cx="588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3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596" name="Google Shape;596;p33"/>
          <p:cNvSpPr txBox="1"/>
          <p:nvPr>
            <p:ph idx="4294967295" type="title"/>
          </p:nvPr>
        </p:nvSpPr>
        <p:spPr>
          <a:xfrm>
            <a:off x="4982650" y="3444025"/>
            <a:ext cx="588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4</a:t>
            </a:r>
            <a:endParaRPr sz="3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4"/>
          <p:cNvSpPr txBox="1"/>
          <p:nvPr>
            <p:ph idx="8" type="ctrTitle"/>
          </p:nvPr>
        </p:nvSpPr>
        <p:spPr>
          <a:xfrm>
            <a:off x="784200" y="673450"/>
            <a:ext cx="6006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data </a:t>
            </a:r>
            <a:endParaRPr/>
          </a:p>
        </p:txBody>
      </p:sp>
      <p:pic>
        <p:nvPicPr>
          <p:cNvPr id="602" name="Google Shape;6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200" y="2974650"/>
            <a:ext cx="2514605" cy="1755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5200" y="2976400"/>
            <a:ext cx="2514600" cy="175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4700" y="2974650"/>
            <a:ext cx="2514599" cy="1755648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4"/>
          <p:cNvSpPr txBox="1"/>
          <p:nvPr>
            <p:ph idx="4294967295" type="body"/>
          </p:nvPr>
        </p:nvSpPr>
        <p:spPr>
          <a:xfrm>
            <a:off x="567000" y="1296875"/>
            <a:ext cx="80100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Removal of unnecessary columns that have no bearing on price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 Product_ID,Order_ID ( used just </a:t>
            </a:r>
            <a:r>
              <a:rPr lang="en"/>
              <a:t>for concatenation of data) 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Removal of outlier data (Not selling luxury goods! Data irrelevant!)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Removal of rows with missing data </a:t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5"/>
          <p:cNvSpPr txBox="1"/>
          <p:nvPr>
            <p:ph type="ctrTitle"/>
          </p:nvPr>
        </p:nvSpPr>
        <p:spPr>
          <a:xfrm>
            <a:off x="2192500" y="1599175"/>
            <a:ext cx="2727900" cy="16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611" name="Google Shape;611;p35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5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13" name="Google Shape;613;p35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5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5" name="Google Shape;615;p35"/>
          <p:cNvCxnSpPr>
            <a:stCxn id="611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621" name="Google Shape;621;p36"/>
          <p:cNvSpPr/>
          <p:nvPr/>
        </p:nvSpPr>
        <p:spPr>
          <a:xfrm>
            <a:off x="3654150" y="1213750"/>
            <a:ext cx="1835700" cy="577800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Data type</a:t>
            </a:r>
            <a:endParaRPr sz="1800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622" name="Google Shape;622;p36"/>
          <p:cNvSpPr/>
          <p:nvPr/>
        </p:nvSpPr>
        <p:spPr>
          <a:xfrm>
            <a:off x="991150" y="2282850"/>
            <a:ext cx="1835700" cy="577800"/>
          </a:xfrm>
          <a:prstGeom prst="rect">
            <a:avLst/>
          </a:pr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Categorical</a:t>
            </a:r>
            <a:endParaRPr sz="1800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623" name="Google Shape;623;p36"/>
          <p:cNvSpPr/>
          <p:nvPr/>
        </p:nvSpPr>
        <p:spPr>
          <a:xfrm>
            <a:off x="6449450" y="2282850"/>
            <a:ext cx="1835700" cy="577800"/>
          </a:xfrm>
          <a:prstGeom prst="rect">
            <a:avLst/>
          </a:pr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Numeric</a:t>
            </a:r>
            <a:endParaRPr sz="1800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cxnSp>
        <p:nvCxnSpPr>
          <p:cNvPr id="624" name="Google Shape;624;p36"/>
          <p:cNvCxnSpPr>
            <a:stCxn id="621" idx="2"/>
            <a:endCxn id="622" idx="0"/>
          </p:cNvCxnSpPr>
          <p:nvPr/>
        </p:nvCxnSpPr>
        <p:spPr>
          <a:xfrm rot="5400000">
            <a:off x="2994750" y="705700"/>
            <a:ext cx="491400" cy="26631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rgbClr val="FFD6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36"/>
          <p:cNvCxnSpPr>
            <a:stCxn id="621" idx="2"/>
            <a:endCxn id="623" idx="0"/>
          </p:cNvCxnSpPr>
          <p:nvPr/>
        </p:nvCxnSpPr>
        <p:spPr>
          <a:xfrm flipH="1" rot="-5400000">
            <a:off x="5724000" y="639550"/>
            <a:ext cx="491400" cy="27954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rgbClr val="FFD6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6" name="Google Shape;626;p36"/>
          <p:cNvSpPr/>
          <p:nvPr/>
        </p:nvSpPr>
        <p:spPr>
          <a:xfrm>
            <a:off x="6449450" y="2820050"/>
            <a:ext cx="1835700" cy="1015800"/>
          </a:xfrm>
          <a:prstGeom prst="rect">
            <a:avLst/>
          </a:prstGeom>
          <a:solidFill>
            <a:srgbClr val="FF997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Pearson’s correlation</a:t>
            </a:r>
            <a:endParaRPr sz="1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27" name="Google Shape;627;p36"/>
          <p:cNvSpPr/>
          <p:nvPr/>
        </p:nvSpPr>
        <p:spPr>
          <a:xfrm>
            <a:off x="991150" y="2860650"/>
            <a:ext cx="1835700" cy="1015800"/>
          </a:xfrm>
          <a:prstGeom prst="rect">
            <a:avLst/>
          </a:prstGeom>
          <a:solidFill>
            <a:srgbClr val="FF997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Analysis of variance (ANOVA)</a:t>
            </a:r>
            <a:endParaRPr sz="1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2" name="Google Shape;632;p37"/>
          <p:cNvGraphicFramePr/>
          <p:nvPr/>
        </p:nvGraphicFramePr>
        <p:xfrm>
          <a:off x="1637400" y="1376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{E5ECD90C-5047-41A2-9671-49B13BDE6B16}</a:tableStyleId>
              </a:tblPr>
              <a:tblGrid>
                <a:gridCol w="2229975"/>
                <a:gridCol w="1398625"/>
                <a:gridCol w="2240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Variable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 value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 value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business_segment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0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31.965384</a:t>
                      </a:r>
                      <a:endParaRPr sz="1800">
                        <a:solidFill>
                          <a:srgbClr val="00FF0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4.124299×10</a:t>
                      </a:r>
                      <a:r>
                        <a:rPr baseline="30000"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-150</a:t>
                      </a:r>
                      <a:endParaRPr baseline="30000"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no_of_installments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0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31.439898</a:t>
                      </a:r>
                      <a:endParaRPr sz="1800">
                        <a:solidFill>
                          <a:srgbClr val="00FF0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1.772516×10</a:t>
                      </a:r>
                      <a:r>
                        <a:rPr baseline="30000"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-86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lead_type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15.294301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1.939101×10</a:t>
                      </a:r>
                      <a:r>
                        <a:rPr baseline="30000"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-17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product_type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13.304735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2.057188×10</a:t>
                      </a:r>
                      <a:r>
                        <a:rPr baseline="30000"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-190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review_score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4.264375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0.001907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33" name="Google Shape;633;p37"/>
          <p:cNvSpPr txBox="1"/>
          <p:nvPr>
            <p:ph type="ctrTitle"/>
          </p:nvPr>
        </p:nvSpPr>
        <p:spPr>
          <a:xfrm>
            <a:off x="618825" y="411675"/>
            <a:ext cx="586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ANOVA Analysis on Categorical Data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8" name="Google Shape;638;p38"/>
          <p:cNvGraphicFramePr/>
          <p:nvPr/>
        </p:nvGraphicFramePr>
        <p:xfrm>
          <a:off x="2144275" y="1362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{E5ECD90C-5047-41A2-9671-49B13BDE6B16}</a:tableStyleId>
              </a:tblPr>
              <a:tblGrid>
                <a:gridCol w="2538325"/>
                <a:gridCol w="2317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Variable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Correlation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product_weight_g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0.26</a:t>
                      </a:r>
                      <a:endParaRPr sz="1800">
                        <a:solidFill>
                          <a:srgbClr val="FF000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product_length_cm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0.13</a:t>
                      </a:r>
                      <a:endParaRPr sz="1800">
                        <a:solidFill>
                          <a:srgbClr val="FF000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product_height_cm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0.15</a:t>
                      </a:r>
                      <a:endParaRPr sz="1800">
                        <a:solidFill>
                          <a:srgbClr val="FF000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product_width_cm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0.08</a:t>
                      </a:r>
                      <a:endParaRPr sz="1800">
                        <a:solidFill>
                          <a:srgbClr val="FF000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freight_value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0.23</a:t>
                      </a:r>
                      <a:endParaRPr sz="1800">
                        <a:solidFill>
                          <a:srgbClr val="FF000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39" name="Google Shape;639;p38"/>
          <p:cNvSpPr txBox="1"/>
          <p:nvPr>
            <p:ph type="ctrTitle"/>
          </p:nvPr>
        </p:nvSpPr>
        <p:spPr>
          <a:xfrm>
            <a:off x="625400" y="352600"/>
            <a:ext cx="689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Pearson’s correlation</a:t>
            </a:r>
            <a:endParaRPr sz="1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Pearson’s Correlation of Numeric Data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9"/>
          <p:cNvSpPr txBox="1"/>
          <p:nvPr>
            <p:ph idx="4294967295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of Variables</a:t>
            </a:r>
            <a:endParaRPr/>
          </a:p>
        </p:txBody>
      </p:sp>
      <p:sp>
        <p:nvSpPr>
          <p:cNvPr id="645" name="Google Shape;645;p39"/>
          <p:cNvSpPr txBox="1"/>
          <p:nvPr/>
        </p:nvSpPr>
        <p:spPr>
          <a:xfrm>
            <a:off x="2332950" y="1287450"/>
            <a:ext cx="4478100" cy="12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Numeric data: </a:t>
            </a:r>
            <a:r>
              <a:rPr lang="en" sz="24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not suitable</a:t>
            </a:r>
            <a:endParaRPr sz="2400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Categorical data: </a:t>
            </a:r>
            <a:r>
              <a:rPr lang="en" sz="24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suitable</a:t>
            </a:r>
            <a:endParaRPr sz="2400">
              <a:solidFill>
                <a:srgbClr val="00FF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46" name="Google Shape;646;p39"/>
          <p:cNvSpPr txBox="1"/>
          <p:nvPr/>
        </p:nvSpPr>
        <p:spPr>
          <a:xfrm>
            <a:off x="3044100" y="2760475"/>
            <a:ext cx="30558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898AC"/>
                </a:solidFill>
                <a:latin typeface="Share Tech"/>
                <a:ea typeface="Share Tech"/>
                <a:cs typeface="Share Tech"/>
                <a:sym typeface="Share Tech"/>
              </a:rPr>
              <a:t>Variables used:</a:t>
            </a:r>
            <a:endParaRPr sz="2400">
              <a:solidFill>
                <a:srgbClr val="E898AC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898AC"/>
                </a:solidFill>
                <a:latin typeface="Share Tech"/>
                <a:ea typeface="Share Tech"/>
                <a:cs typeface="Share Tech"/>
                <a:sym typeface="Share Tech"/>
              </a:rPr>
              <a:t>business_segment</a:t>
            </a:r>
            <a:endParaRPr sz="2400">
              <a:solidFill>
                <a:srgbClr val="E898AC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898AC"/>
                </a:solidFill>
                <a:latin typeface="Share Tech"/>
                <a:ea typeface="Share Tech"/>
                <a:cs typeface="Share Tech"/>
                <a:sym typeface="Share Tech"/>
              </a:rPr>
              <a:t>no_of_installments</a:t>
            </a:r>
            <a:endParaRPr sz="2400">
              <a:solidFill>
                <a:srgbClr val="E898AC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0"/>
          <p:cNvSpPr txBox="1"/>
          <p:nvPr>
            <p:ph type="ctrTitle"/>
          </p:nvPr>
        </p:nvSpPr>
        <p:spPr>
          <a:xfrm>
            <a:off x="618825" y="411675"/>
            <a:ext cx="60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Before and After Data Cleaning</a:t>
            </a:r>
            <a:endParaRPr/>
          </a:p>
        </p:txBody>
      </p:sp>
      <p:pic>
        <p:nvPicPr>
          <p:cNvPr id="652" name="Google Shape;6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75" y="1791350"/>
            <a:ext cx="4287626" cy="17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850" y="1792987"/>
            <a:ext cx="4287625" cy="1751514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40"/>
          <p:cNvSpPr txBox="1"/>
          <p:nvPr/>
        </p:nvSpPr>
        <p:spPr>
          <a:xfrm>
            <a:off x="1735326" y="3624400"/>
            <a:ext cx="102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Before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55" name="Google Shape;655;p40"/>
          <p:cNvSpPr txBox="1"/>
          <p:nvPr/>
        </p:nvSpPr>
        <p:spPr>
          <a:xfrm>
            <a:off x="6462300" y="3624400"/>
            <a:ext cx="8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After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1"/>
          <p:cNvSpPr txBox="1"/>
          <p:nvPr>
            <p:ph type="ctrTitle"/>
          </p:nvPr>
        </p:nvSpPr>
        <p:spPr>
          <a:xfrm>
            <a:off x="639900" y="230075"/>
            <a:ext cx="7779300" cy="53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_segment data before and after cleaning </a:t>
            </a:r>
            <a:endParaRPr/>
          </a:p>
        </p:txBody>
      </p:sp>
      <p:pic>
        <p:nvPicPr>
          <p:cNvPr id="661" name="Google Shape;6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00" y="766475"/>
            <a:ext cx="3672825" cy="35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500" y="766475"/>
            <a:ext cx="3711594" cy="3538823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41"/>
          <p:cNvSpPr txBox="1"/>
          <p:nvPr/>
        </p:nvSpPr>
        <p:spPr>
          <a:xfrm>
            <a:off x="1924651" y="4504600"/>
            <a:ext cx="99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Before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64" name="Google Shape;664;p41"/>
          <p:cNvSpPr txBox="1"/>
          <p:nvPr/>
        </p:nvSpPr>
        <p:spPr>
          <a:xfrm>
            <a:off x="6177250" y="4504600"/>
            <a:ext cx="88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After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65" name="Google Shape;665;p41"/>
          <p:cNvSpPr/>
          <p:nvPr/>
        </p:nvSpPr>
        <p:spPr>
          <a:xfrm>
            <a:off x="6376500" y="891450"/>
            <a:ext cx="276000" cy="282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1"/>
          <p:cNvSpPr/>
          <p:nvPr/>
        </p:nvSpPr>
        <p:spPr>
          <a:xfrm>
            <a:off x="2244725" y="856025"/>
            <a:ext cx="247500" cy="254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1"/>
          <p:cNvSpPr/>
          <p:nvPr/>
        </p:nvSpPr>
        <p:spPr>
          <a:xfrm>
            <a:off x="8081550" y="2412575"/>
            <a:ext cx="205200" cy="198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1"/>
          <p:cNvSpPr/>
          <p:nvPr/>
        </p:nvSpPr>
        <p:spPr>
          <a:xfrm>
            <a:off x="3925300" y="2436888"/>
            <a:ext cx="205200" cy="198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1"/>
          <p:cNvSpPr/>
          <p:nvPr/>
        </p:nvSpPr>
        <p:spPr>
          <a:xfrm>
            <a:off x="2492225" y="1712013"/>
            <a:ext cx="205200" cy="198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1"/>
          <p:cNvSpPr/>
          <p:nvPr/>
        </p:nvSpPr>
        <p:spPr>
          <a:xfrm>
            <a:off x="6607300" y="1712013"/>
            <a:ext cx="205200" cy="198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1"/>
          <p:cNvSpPr/>
          <p:nvPr/>
        </p:nvSpPr>
        <p:spPr>
          <a:xfrm>
            <a:off x="1594975" y="3021438"/>
            <a:ext cx="205200" cy="198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1"/>
          <p:cNvSpPr/>
          <p:nvPr/>
        </p:nvSpPr>
        <p:spPr>
          <a:xfrm>
            <a:off x="5730575" y="2982813"/>
            <a:ext cx="205200" cy="198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41"/>
          <p:cNvSpPr/>
          <p:nvPr/>
        </p:nvSpPr>
        <p:spPr>
          <a:xfrm>
            <a:off x="7170625" y="3913463"/>
            <a:ext cx="205200" cy="198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1"/>
          <p:cNvSpPr/>
          <p:nvPr/>
        </p:nvSpPr>
        <p:spPr>
          <a:xfrm>
            <a:off x="3269050" y="3959738"/>
            <a:ext cx="205200" cy="198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1"/>
          <p:cNvSpPr/>
          <p:nvPr/>
        </p:nvSpPr>
        <p:spPr>
          <a:xfrm>
            <a:off x="6117025" y="1480263"/>
            <a:ext cx="205200" cy="198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1"/>
          <p:cNvSpPr/>
          <p:nvPr/>
        </p:nvSpPr>
        <p:spPr>
          <a:xfrm>
            <a:off x="1982000" y="1480263"/>
            <a:ext cx="205200" cy="198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4"/>
          <p:cNvSpPr txBox="1"/>
          <p:nvPr>
            <p:ph idx="13" type="ctrTitle"/>
          </p:nvPr>
        </p:nvSpPr>
        <p:spPr>
          <a:xfrm>
            <a:off x="6646500" y="3280675"/>
            <a:ext cx="2251800" cy="49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438" name="Google Shape;438;p24"/>
          <p:cNvSpPr txBox="1"/>
          <p:nvPr>
            <p:ph idx="1" type="subTitle"/>
          </p:nvPr>
        </p:nvSpPr>
        <p:spPr>
          <a:xfrm>
            <a:off x="6646500" y="3772675"/>
            <a:ext cx="17538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analysis, feature selection</a:t>
            </a:r>
            <a:endParaRPr/>
          </a:p>
        </p:txBody>
      </p:sp>
      <p:sp>
        <p:nvSpPr>
          <p:cNvPr id="439" name="Google Shape;439;p24"/>
          <p:cNvSpPr txBox="1"/>
          <p:nvPr>
            <p:ph idx="4" type="ctrTitle"/>
          </p:nvPr>
        </p:nvSpPr>
        <p:spPr>
          <a:xfrm>
            <a:off x="3969550" y="3280675"/>
            <a:ext cx="1926600" cy="49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Preparation</a:t>
            </a:r>
            <a:endParaRPr/>
          </a:p>
        </p:txBody>
      </p:sp>
      <p:sp>
        <p:nvSpPr>
          <p:cNvPr id="440" name="Google Shape;440;p24"/>
          <p:cNvSpPr txBox="1"/>
          <p:nvPr>
            <p:ph type="ctrTitle"/>
          </p:nvPr>
        </p:nvSpPr>
        <p:spPr>
          <a:xfrm>
            <a:off x="1223900" y="3280675"/>
            <a:ext cx="1995300" cy="49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441" name="Google Shape;441;p24"/>
          <p:cNvSpPr txBox="1"/>
          <p:nvPr>
            <p:ph idx="2" type="subTitle"/>
          </p:nvPr>
        </p:nvSpPr>
        <p:spPr>
          <a:xfrm>
            <a:off x="1239150" y="3772675"/>
            <a:ext cx="1755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chosen, programming problem</a:t>
            </a:r>
            <a:endParaRPr/>
          </a:p>
        </p:txBody>
      </p:sp>
      <p:sp>
        <p:nvSpPr>
          <p:cNvPr id="442" name="Google Shape;442;p24"/>
          <p:cNvSpPr txBox="1"/>
          <p:nvPr>
            <p:ph idx="3" type="title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3" name="Google Shape;443;p24"/>
          <p:cNvSpPr txBox="1"/>
          <p:nvPr>
            <p:ph idx="5" type="subTitle"/>
          </p:nvPr>
        </p:nvSpPr>
        <p:spPr>
          <a:xfrm>
            <a:off x="3942825" y="3801175"/>
            <a:ext cx="1755600" cy="7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of data</a:t>
            </a:r>
            <a:endParaRPr/>
          </a:p>
        </p:txBody>
      </p:sp>
      <p:sp>
        <p:nvSpPr>
          <p:cNvPr id="444" name="Google Shape;444;p24"/>
          <p:cNvSpPr txBox="1"/>
          <p:nvPr>
            <p:ph idx="6" type="title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45" name="Google Shape;445;p24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46" name="Google Shape;446;p24"/>
          <p:cNvSpPr txBox="1"/>
          <p:nvPr>
            <p:ph idx="9" type="title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47" name="Google Shape;447;p24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4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4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0" name="Google Shape;450;p24"/>
          <p:cNvCxnSpPr>
            <a:stCxn id="447" idx="1"/>
            <a:endCxn id="442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24"/>
          <p:cNvCxnSpPr>
            <a:stCxn id="448" idx="1"/>
            <a:endCxn id="444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24"/>
          <p:cNvCxnSpPr>
            <a:stCxn id="449" idx="1"/>
            <a:endCxn id="446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" name="Google Shape;453;p24"/>
          <p:cNvSpPr/>
          <p:nvPr/>
        </p:nvSpPr>
        <p:spPr>
          <a:xfrm>
            <a:off x="2276000" y="132471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4"/>
          <p:cNvSpPr/>
          <p:nvPr/>
        </p:nvSpPr>
        <p:spPr>
          <a:xfrm>
            <a:off x="7489808" y="238686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5" name="Google Shape;455;p24"/>
          <p:cNvGrpSpPr/>
          <p:nvPr/>
        </p:nvGrpSpPr>
        <p:grpSpPr>
          <a:xfrm>
            <a:off x="1328871" y="1668625"/>
            <a:ext cx="612958" cy="612357"/>
            <a:chOff x="3040984" y="3681059"/>
            <a:chExt cx="356164" cy="355815"/>
          </a:xfrm>
        </p:grpSpPr>
        <p:sp>
          <p:nvSpPr>
            <p:cNvPr id="456" name="Google Shape;456;p24"/>
            <p:cNvSpPr/>
            <p:nvPr/>
          </p:nvSpPr>
          <p:spPr>
            <a:xfrm>
              <a:off x="3040984" y="3681059"/>
              <a:ext cx="356164" cy="355815"/>
            </a:xfrm>
            <a:custGeom>
              <a:rect b="b" l="l" r="r" t="t"/>
              <a:pathLst>
                <a:path extrusionOk="0" h="11205" w="11216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3183120" y="3921508"/>
              <a:ext cx="59414" cy="59382"/>
            </a:xfrm>
            <a:custGeom>
              <a:rect b="b" l="l" r="r" t="t"/>
              <a:pathLst>
                <a:path extrusionOk="0" h="1870" w="1871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3149110" y="3735868"/>
              <a:ext cx="141056" cy="174716"/>
            </a:xfrm>
            <a:custGeom>
              <a:rect b="b" l="l" r="r" t="t"/>
              <a:pathLst>
                <a:path extrusionOk="0" h="5502" w="4442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459" name="Google Shape;459;p24"/>
          <p:cNvGrpSpPr/>
          <p:nvPr/>
        </p:nvGrpSpPr>
        <p:grpSpPr>
          <a:xfrm>
            <a:off x="4064654" y="1681356"/>
            <a:ext cx="583808" cy="586885"/>
            <a:chOff x="6069423" y="2891892"/>
            <a:chExt cx="362321" cy="364231"/>
          </a:xfrm>
        </p:grpSpPr>
        <p:sp>
          <p:nvSpPr>
            <p:cNvPr id="460" name="Google Shape;460;p24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24"/>
          <p:cNvGrpSpPr/>
          <p:nvPr/>
        </p:nvGrpSpPr>
        <p:grpSpPr>
          <a:xfrm>
            <a:off x="6785838" y="1695513"/>
            <a:ext cx="583811" cy="558550"/>
            <a:chOff x="3950316" y="3820307"/>
            <a:chExt cx="369805" cy="353782"/>
          </a:xfrm>
        </p:grpSpPr>
        <p:sp>
          <p:nvSpPr>
            <p:cNvPr id="467" name="Google Shape;467;p24"/>
            <p:cNvSpPr/>
            <p:nvPr/>
          </p:nvSpPr>
          <p:spPr>
            <a:xfrm>
              <a:off x="4040561" y="3880991"/>
              <a:ext cx="99802" cy="28383"/>
            </a:xfrm>
            <a:custGeom>
              <a:rect b="b" l="l" r="r" t="t"/>
              <a:pathLst>
                <a:path extrusionOk="0" h="891" w="3133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3950316" y="3820307"/>
              <a:ext cx="369805" cy="353782"/>
            </a:xfrm>
            <a:custGeom>
              <a:rect b="b" l="l" r="r" t="t"/>
              <a:pathLst>
                <a:path extrusionOk="0" h="11106" w="11609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4098219" y="3850602"/>
              <a:ext cx="101299" cy="195781"/>
            </a:xfrm>
            <a:custGeom>
              <a:rect b="b" l="l" r="r" t="t"/>
              <a:pathLst>
                <a:path extrusionOk="0" h="6146" w="318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4"/>
            <p:cNvSpPr/>
            <p:nvPr/>
          </p:nvSpPr>
          <p:spPr>
            <a:xfrm>
              <a:off x="3981789" y="3849136"/>
              <a:ext cx="103178" cy="198011"/>
            </a:xfrm>
            <a:custGeom>
              <a:rect b="b" l="l" r="r" t="t"/>
              <a:pathLst>
                <a:path extrusionOk="0" h="6216" w="3239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2"/>
          <p:cNvSpPr txBox="1"/>
          <p:nvPr>
            <p:ph type="ctrTitle"/>
          </p:nvPr>
        </p:nvSpPr>
        <p:spPr>
          <a:xfrm>
            <a:off x="238650" y="162875"/>
            <a:ext cx="8666700" cy="5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No_of_installments data before and after cleaning</a:t>
            </a:r>
            <a:endParaRPr/>
          </a:p>
        </p:txBody>
      </p:sp>
      <p:pic>
        <p:nvPicPr>
          <p:cNvPr id="682" name="Google Shape;6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88" y="670325"/>
            <a:ext cx="3759851" cy="373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113" y="670325"/>
            <a:ext cx="3746298" cy="37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42"/>
          <p:cNvSpPr txBox="1"/>
          <p:nvPr/>
        </p:nvSpPr>
        <p:spPr>
          <a:xfrm>
            <a:off x="1925875" y="4520050"/>
            <a:ext cx="105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Before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85" name="Google Shape;685;p42"/>
          <p:cNvSpPr txBox="1"/>
          <p:nvPr/>
        </p:nvSpPr>
        <p:spPr>
          <a:xfrm>
            <a:off x="6286201" y="4520050"/>
            <a:ext cx="8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After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86" name="Google Shape;686;p42"/>
          <p:cNvSpPr/>
          <p:nvPr/>
        </p:nvSpPr>
        <p:spPr>
          <a:xfrm>
            <a:off x="789150" y="2606687"/>
            <a:ext cx="385200" cy="386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2"/>
          <p:cNvSpPr/>
          <p:nvPr/>
        </p:nvSpPr>
        <p:spPr>
          <a:xfrm>
            <a:off x="5009650" y="2606687"/>
            <a:ext cx="385200" cy="386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2"/>
          <p:cNvSpPr/>
          <p:nvPr/>
        </p:nvSpPr>
        <p:spPr>
          <a:xfrm>
            <a:off x="5048850" y="2185662"/>
            <a:ext cx="385200" cy="386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42"/>
          <p:cNvSpPr/>
          <p:nvPr/>
        </p:nvSpPr>
        <p:spPr>
          <a:xfrm>
            <a:off x="817450" y="2150287"/>
            <a:ext cx="385200" cy="386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42"/>
          <p:cNvSpPr/>
          <p:nvPr/>
        </p:nvSpPr>
        <p:spPr>
          <a:xfrm>
            <a:off x="3853750" y="670337"/>
            <a:ext cx="385200" cy="386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2"/>
          <p:cNvSpPr/>
          <p:nvPr/>
        </p:nvSpPr>
        <p:spPr>
          <a:xfrm>
            <a:off x="8109625" y="670337"/>
            <a:ext cx="385200" cy="386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3"/>
          <p:cNvSpPr txBox="1"/>
          <p:nvPr>
            <p:ph type="ctrTitle"/>
          </p:nvPr>
        </p:nvSpPr>
        <p:spPr>
          <a:xfrm>
            <a:off x="2198875" y="1922125"/>
            <a:ext cx="27279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697" name="Google Shape;697;p43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3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9" name="Google Shape;699;p43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3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1" name="Google Shape;701;p43"/>
          <p:cNvCxnSpPr>
            <a:stCxn id="697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4"/>
          <p:cNvSpPr txBox="1"/>
          <p:nvPr>
            <p:ph idx="1" type="body"/>
          </p:nvPr>
        </p:nvSpPr>
        <p:spPr>
          <a:xfrm>
            <a:off x="607950" y="1115050"/>
            <a:ext cx="7928100" cy="32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approach: linear regression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Problem: l</a:t>
            </a:r>
            <a:r>
              <a:rPr lang="en"/>
              <a:t>inear regression uses </a:t>
            </a:r>
            <a:r>
              <a:rPr lang="en" u="sng"/>
              <a:t>numeric</a:t>
            </a:r>
            <a:r>
              <a:rPr lang="en"/>
              <a:t> predictors but our predictors are </a:t>
            </a:r>
            <a:r>
              <a:rPr lang="en" u="sng"/>
              <a:t>categorical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Solution: One-hot encoding</a:t>
            </a:r>
            <a:endParaRPr/>
          </a:p>
        </p:txBody>
      </p:sp>
      <p:sp>
        <p:nvSpPr>
          <p:cNvPr id="707" name="Google Shape;707;p44"/>
          <p:cNvSpPr txBox="1"/>
          <p:nvPr>
            <p:ph type="ctrTitle"/>
          </p:nvPr>
        </p:nvSpPr>
        <p:spPr>
          <a:xfrm>
            <a:off x="618825" y="411675"/>
            <a:ext cx="494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Approach </a:t>
            </a:r>
            <a:endParaRPr/>
          </a:p>
        </p:txBody>
      </p:sp>
      <p:pic>
        <p:nvPicPr>
          <p:cNvPr id="708" name="Google Shape;708;p44"/>
          <p:cNvPicPr preferRelativeResize="0"/>
          <p:nvPr/>
        </p:nvPicPr>
        <p:blipFill rotWithShape="1">
          <a:blip r:embed="rId3">
            <a:alphaModFix/>
          </a:blip>
          <a:srcRect b="3827" l="0" r="0" t="0"/>
          <a:stretch/>
        </p:blipFill>
        <p:spPr>
          <a:xfrm>
            <a:off x="2469350" y="2773625"/>
            <a:ext cx="4944000" cy="18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5"/>
          <p:cNvSpPr txBox="1"/>
          <p:nvPr>
            <p:ph idx="1" type="body"/>
          </p:nvPr>
        </p:nvSpPr>
        <p:spPr>
          <a:xfrm>
            <a:off x="548400" y="1073325"/>
            <a:ext cx="8047200" cy="3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ordinal relationships between categories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Integer encoding causes the </a:t>
            </a:r>
            <a:r>
              <a:rPr lang="en"/>
              <a:t>model</a:t>
            </a:r>
            <a:r>
              <a:rPr lang="en"/>
              <a:t> to assume natural ordering between categories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Results in </a:t>
            </a:r>
            <a:r>
              <a:rPr lang="en" u="sng"/>
              <a:t>poor</a:t>
            </a:r>
            <a:r>
              <a:rPr lang="en"/>
              <a:t> performance or unexpected results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One-hot encoding uses binary variable instead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Prevents </a:t>
            </a:r>
            <a:r>
              <a:rPr lang="en"/>
              <a:t>natural</a:t>
            </a:r>
            <a:r>
              <a:rPr lang="en"/>
              <a:t> ordering</a:t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45"/>
          <p:cNvSpPr txBox="1"/>
          <p:nvPr>
            <p:ph type="ctrTitle"/>
          </p:nvPr>
        </p:nvSpPr>
        <p:spPr>
          <a:xfrm>
            <a:off x="618825" y="411675"/>
            <a:ext cx="3630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One-hot Encoding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4425"/>
            <a:ext cx="8839202" cy="213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46"/>
          <p:cNvSpPr txBox="1"/>
          <p:nvPr>
            <p:ph type="ctrTitle"/>
          </p:nvPr>
        </p:nvSpPr>
        <p:spPr>
          <a:xfrm>
            <a:off x="367225" y="383725"/>
            <a:ext cx="494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7"/>
          <p:cNvSpPr txBox="1"/>
          <p:nvPr>
            <p:ph type="ctrTitle"/>
          </p:nvPr>
        </p:nvSpPr>
        <p:spPr>
          <a:xfrm>
            <a:off x="2198875" y="1922125"/>
            <a:ext cx="27279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726" name="Google Shape;726;p47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7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8" name="Google Shape;728;p47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7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0" name="Google Shape;730;p47"/>
          <p:cNvCxnSpPr>
            <a:stCxn id="726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5" name="Google Shape;735;p48"/>
          <p:cNvGraphicFramePr/>
          <p:nvPr/>
        </p:nvGraphicFramePr>
        <p:xfrm>
          <a:off x="1810738" y="9218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{E5ECD90C-5047-41A2-9671-49B13BDE6B16}</a:tableStyleId>
              </a:tblPr>
              <a:tblGrid>
                <a:gridCol w="1429150"/>
                <a:gridCol w="2261150"/>
                <a:gridCol w="1832200"/>
              </a:tblGrid>
              <a:tr h="43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Predicted Price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Actual Price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43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count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957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957</a:t>
                      </a:r>
                      <a:endParaRPr baseline="30000"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43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mean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88.85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87.72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43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std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26.79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57.35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43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min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38.15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2.20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43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25%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71.35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40.99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43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50%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83.12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79.90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43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75%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99.64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118.00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43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max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174.09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280.1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36" name="Google Shape;736;p48"/>
          <p:cNvSpPr txBox="1"/>
          <p:nvPr>
            <p:ph type="ctrTitle"/>
          </p:nvPr>
        </p:nvSpPr>
        <p:spPr>
          <a:xfrm>
            <a:off x="576375" y="34402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Price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49"/>
          <p:cNvPicPr preferRelativeResize="0"/>
          <p:nvPr/>
        </p:nvPicPr>
        <p:blipFill rotWithShape="1">
          <a:blip r:embed="rId3">
            <a:alphaModFix/>
          </a:blip>
          <a:srcRect b="0" l="7764" r="1425" t="4534"/>
          <a:stretch/>
        </p:blipFill>
        <p:spPr>
          <a:xfrm>
            <a:off x="991913" y="1847850"/>
            <a:ext cx="8026576" cy="21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49"/>
          <p:cNvSpPr txBox="1"/>
          <p:nvPr/>
        </p:nvSpPr>
        <p:spPr>
          <a:xfrm>
            <a:off x="2125075" y="4399050"/>
            <a:ext cx="120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43" name="Google Shape;743;p49"/>
          <p:cNvSpPr txBox="1"/>
          <p:nvPr>
            <p:ph type="ctrTitle"/>
          </p:nvPr>
        </p:nvSpPr>
        <p:spPr>
          <a:xfrm>
            <a:off x="618825" y="411675"/>
            <a:ext cx="6013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Plot of Predicted and Actual Price</a:t>
            </a:r>
            <a:endParaRPr/>
          </a:p>
        </p:txBody>
      </p:sp>
      <p:sp>
        <p:nvSpPr>
          <p:cNvPr id="744" name="Google Shape;744;p49"/>
          <p:cNvSpPr txBox="1"/>
          <p:nvPr/>
        </p:nvSpPr>
        <p:spPr>
          <a:xfrm>
            <a:off x="125513" y="2049425"/>
            <a:ext cx="86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Predicted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Price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45" name="Google Shape;745;p49"/>
          <p:cNvSpPr txBox="1"/>
          <p:nvPr/>
        </p:nvSpPr>
        <p:spPr>
          <a:xfrm>
            <a:off x="125513" y="3068100"/>
            <a:ext cx="86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Actual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Price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187" y="989475"/>
            <a:ext cx="3772138" cy="36214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1" name="Google Shape;751;p50"/>
          <p:cNvCxnSpPr/>
          <p:nvPr/>
        </p:nvCxnSpPr>
        <p:spPr>
          <a:xfrm flipH="1" rot="10800000">
            <a:off x="1383012" y="1104989"/>
            <a:ext cx="3503100" cy="33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2" name="Google Shape;752;p50"/>
          <p:cNvSpPr txBox="1"/>
          <p:nvPr/>
        </p:nvSpPr>
        <p:spPr>
          <a:xfrm>
            <a:off x="2288692" y="4611051"/>
            <a:ext cx="165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Predicted Price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53" name="Google Shape;753;p50"/>
          <p:cNvSpPr txBox="1"/>
          <p:nvPr/>
        </p:nvSpPr>
        <p:spPr>
          <a:xfrm>
            <a:off x="541425" y="2568475"/>
            <a:ext cx="68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Actual </a:t>
            </a:r>
            <a:r>
              <a:rPr lang="en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Price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54" name="Google Shape;754;p50"/>
          <p:cNvSpPr txBox="1"/>
          <p:nvPr/>
        </p:nvSpPr>
        <p:spPr>
          <a:xfrm>
            <a:off x="5534550" y="2017650"/>
            <a:ext cx="3012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MSE: 2660.69</a:t>
            </a:r>
            <a:endParaRPr sz="3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</a:t>
            </a:r>
            <a:r>
              <a:rPr baseline="30000" lang="en" sz="3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2</a:t>
            </a:r>
            <a:r>
              <a:rPr lang="en" sz="3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: 0.191</a:t>
            </a:r>
            <a:endParaRPr sz="3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55" name="Google Shape;755;p50"/>
          <p:cNvSpPr txBox="1"/>
          <p:nvPr>
            <p:ph type="ctrTitle"/>
          </p:nvPr>
        </p:nvSpPr>
        <p:spPr>
          <a:xfrm>
            <a:off x="597450" y="411525"/>
            <a:ext cx="7949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 Plot of Actual Price against Predicted Price</a:t>
            </a:r>
            <a:endParaRPr/>
          </a:p>
        </p:txBody>
      </p:sp>
      <p:sp>
        <p:nvSpPr>
          <p:cNvPr id="756" name="Google Shape;756;p50"/>
          <p:cNvSpPr txBox="1"/>
          <p:nvPr/>
        </p:nvSpPr>
        <p:spPr>
          <a:xfrm>
            <a:off x="5215200" y="3245900"/>
            <a:ext cx="3650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Unfortunately, our </a:t>
            </a:r>
            <a:r>
              <a:rPr lang="en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</a:t>
            </a:r>
            <a:r>
              <a:rPr baseline="30000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</a:t>
            </a:r>
            <a:r>
              <a:rPr lang="en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isn’t very good despite our best efforts to clean and pick our data. Nevertheless, it can still be of some use.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1"/>
          <p:cNvSpPr txBox="1"/>
          <p:nvPr>
            <p:ph type="ctrTitle"/>
          </p:nvPr>
        </p:nvSpPr>
        <p:spPr>
          <a:xfrm>
            <a:off x="2141525" y="1922125"/>
            <a:ext cx="28170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62" name="Google Shape;762;p51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51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4" name="Google Shape;764;p51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51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6" name="Google Shape;766;p51"/>
          <p:cNvCxnSpPr>
            <a:stCxn id="762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5"/>
          <p:cNvSpPr txBox="1"/>
          <p:nvPr>
            <p:ph idx="13" type="ctrTitle"/>
          </p:nvPr>
        </p:nvSpPr>
        <p:spPr>
          <a:xfrm>
            <a:off x="6646500" y="3280675"/>
            <a:ext cx="2251800" cy="49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76" name="Google Shape;476;p25"/>
          <p:cNvSpPr txBox="1"/>
          <p:nvPr>
            <p:ph idx="1" type="subTitle"/>
          </p:nvPr>
        </p:nvSpPr>
        <p:spPr>
          <a:xfrm>
            <a:off x="6646500" y="3772675"/>
            <a:ext cx="17538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Solution, work distribution, citations</a:t>
            </a:r>
            <a:endParaRPr/>
          </a:p>
        </p:txBody>
      </p:sp>
      <p:sp>
        <p:nvSpPr>
          <p:cNvPr id="477" name="Google Shape;477;p25"/>
          <p:cNvSpPr txBox="1"/>
          <p:nvPr>
            <p:ph idx="4" type="ctrTitle"/>
          </p:nvPr>
        </p:nvSpPr>
        <p:spPr>
          <a:xfrm>
            <a:off x="3969550" y="3280675"/>
            <a:ext cx="1926600" cy="49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478" name="Google Shape;478;p25"/>
          <p:cNvSpPr txBox="1"/>
          <p:nvPr>
            <p:ph type="ctrTitle"/>
          </p:nvPr>
        </p:nvSpPr>
        <p:spPr>
          <a:xfrm>
            <a:off x="1223900" y="3280675"/>
            <a:ext cx="1995300" cy="49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479" name="Google Shape;479;p25"/>
          <p:cNvSpPr txBox="1"/>
          <p:nvPr>
            <p:ph idx="2" type="subTitle"/>
          </p:nvPr>
        </p:nvSpPr>
        <p:spPr>
          <a:xfrm>
            <a:off x="1239150" y="3772675"/>
            <a:ext cx="1755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One-hot encoding, linear regression</a:t>
            </a:r>
            <a:endParaRPr/>
          </a:p>
        </p:txBody>
      </p:sp>
      <p:sp>
        <p:nvSpPr>
          <p:cNvPr id="480" name="Google Shape;480;p25"/>
          <p:cNvSpPr txBox="1"/>
          <p:nvPr>
            <p:ph idx="3" type="title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81" name="Google Shape;481;p25"/>
          <p:cNvSpPr txBox="1"/>
          <p:nvPr>
            <p:ph idx="5" type="subTitle"/>
          </p:nvPr>
        </p:nvSpPr>
        <p:spPr>
          <a:xfrm>
            <a:off x="3942825" y="3801175"/>
            <a:ext cx="1755600" cy="7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Reliability of model</a:t>
            </a:r>
            <a:endParaRPr/>
          </a:p>
        </p:txBody>
      </p:sp>
      <p:sp>
        <p:nvSpPr>
          <p:cNvPr id="482" name="Google Shape;482;p25"/>
          <p:cNvSpPr txBox="1"/>
          <p:nvPr>
            <p:ph idx="6" type="title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83" name="Google Shape;483;p25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84" name="Google Shape;484;p25"/>
          <p:cNvSpPr txBox="1"/>
          <p:nvPr>
            <p:ph idx="9" type="title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85" name="Google Shape;485;p25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5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5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8" name="Google Shape;488;p25"/>
          <p:cNvCxnSpPr>
            <a:stCxn id="485" idx="1"/>
            <a:endCxn id="480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25"/>
          <p:cNvCxnSpPr>
            <a:stCxn id="486" idx="1"/>
            <a:endCxn id="482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25"/>
          <p:cNvCxnSpPr>
            <a:stCxn id="487" idx="1"/>
            <a:endCxn id="484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5"/>
          <p:cNvSpPr/>
          <p:nvPr/>
        </p:nvSpPr>
        <p:spPr>
          <a:xfrm>
            <a:off x="2276000" y="132471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5"/>
          <p:cNvSpPr/>
          <p:nvPr/>
        </p:nvSpPr>
        <p:spPr>
          <a:xfrm>
            <a:off x="7489808" y="238686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3" name="Google Shape;493;p25"/>
          <p:cNvGrpSpPr/>
          <p:nvPr/>
        </p:nvGrpSpPr>
        <p:grpSpPr>
          <a:xfrm>
            <a:off x="1262625" y="1747117"/>
            <a:ext cx="745468" cy="455363"/>
            <a:chOff x="7009649" y="1541981"/>
            <a:chExt cx="524940" cy="320655"/>
          </a:xfrm>
        </p:grpSpPr>
        <p:sp>
          <p:nvSpPr>
            <p:cNvPr id="494" name="Google Shape;494;p25"/>
            <p:cNvSpPr/>
            <p:nvPr/>
          </p:nvSpPr>
          <p:spPr>
            <a:xfrm>
              <a:off x="7009649" y="1541981"/>
              <a:ext cx="524940" cy="320655"/>
            </a:xfrm>
            <a:custGeom>
              <a:rect b="b" l="l" r="r" t="t"/>
              <a:pathLst>
                <a:path extrusionOk="0" h="10074" w="16492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7110104" y="1604909"/>
              <a:ext cx="61782" cy="41697"/>
            </a:xfrm>
            <a:custGeom>
              <a:rect b="b" l="l" r="r" t="t"/>
              <a:pathLst>
                <a:path extrusionOk="0" h="1310" w="1941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7110455" y="1655296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7146104" y="1676909"/>
              <a:ext cx="61050" cy="41729"/>
            </a:xfrm>
            <a:custGeom>
              <a:rect b="b" l="l" r="r" t="t"/>
              <a:pathLst>
                <a:path extrusionOk="0" h="1311" w="1918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7110455" y="1726563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7262825" y="1636739"/>
              <a:ext cx="48541" cy="80371"/>
            </a:xfrm>
            <a:custGeom>
              <a:rect b="b" l="l" r="r" t="t"/>
              <a:pathLst>
                <a:path extrusionOk="0" h="2525" w="1525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7380691" y="1636357"/>
              <a:ext cx="48891" cy="80371"/>
            </a:xfrm>
            <a:custGeom>
              <a:rect b="b" l="l" r="r" t="t"/>
              <a:pathLst>
                <a:path extrusionOk="0" h="2525" w="1536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7321933" y="1626744"/>
              <a:ext cx="48923" cy="99851"/>
            </a:xfrm>
            <a:custGeom>
              <a:rect b="b" l="l" r="r" t="t"/>
              <a:pathLst>
                <a:path extrusionOk="0" h="3137" w="1537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25"/>
          <p:cNvGrpSpPr/>
          <p:nvPr/>
        </p:nvGrpSpPr>
        <p:grpSpPr>
          <a:xfrm>
            <a:off x="3985260" y="1684659"/>
            <a:ext cx="742590" cy="580298"/>
            <a:chOff x="5626763" y="2013829"/>
            <a:chExt cx="351722" cy="274788"/>
          </a:xfrm>
        </p:grpSpPr>
        <p:sp>
          <p:nvSpPr>
            <p:cNvPr id="503" name="Google Shape;503;p25"/>
            <p:cNvSpPr/>
            <p:nvPr/>
          </p:nvSpPr>
          <p:spPr>
            <a:xfrm>
              <a:off x="5626763" y="2013829"/>
              <a:ext cx="351722" cy="274788"/>
            </a:xfrm>
            <a:custGeom>
              <a:rect b="b" l="l" r="r" t="t"/>
              <a:pathLst>
                <a:path extrusionOk="0" h="8633" w="1105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5784799" y="2125234"/>
              <a:ext cx="33390" cy="70503"/>
            </a:xfrm>
            <a:custGeom>
              <a:rect b="b" l="l" r="r" t="t"/>
              <a:pathLst>
                <a:path extrusionOk="0" h="2215" w="1049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5824236" y="2097956"/>
              <a:ext cx="33740" cy="97782"/>
            </a:xfrm>
            <a:custGeom>
              <a:rect b="b" l="l" r="r" t="t"/>
              <a:pathLst>
                <a:path extrusionOk="0" h="3072" w="106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5864024" y="2111961"/>
              <a:ext cx="33740" cy="83426"/>
            </a:xfrm>
            <a:custGeom>
              <a:rect b="b" l="l" r="r" t="t"/>
              <a:pathLst>
                <a:path extrusionOk="0" h="2621" w="106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5904193" y="2065744"/>
              <a:ext cx="33390" cy="129644"/>
            </a:xfrm>
            <a:custGeom>
              <a:rect b="b" l="l" r="r" t="t"/>
              <a:pathLst>
                <a:path extrusionOk="0" h="4073" w="1049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5713563" y="2080131"/>
              <a:ext cx="40965" cy="11395"/>
            </a:xfrm>
            <a:custGeom>
              <a:rect b="b" l="l" r="r" t="t"/>
              <a:pathLst>
                <a:path extrusionOk="0" h="358" w="1287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5713945" y="2097574"/>
              <a:ext cx="56880" cy="11395"/>
            </a:xfrm>
            <a:custGeom>
              <a:rect b="b" l="l" r="r" t="t"/>
              <a:pathLst>
                <a:path extrusionOk="0" h="358" w="1787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5713945" y="2114985"/>
              <a:ext cx="56880" cy="11427"/>
            </a:xfrm>
            <a:custGeom>
              <a:rect b="b" l="l" r="r" t="t"/>
              <a:pathLst>
                <a:path extrusionOk="0" h="359" w="1787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5713945" y="2132810"/>
              <a:ext cx="56880" cy="11013"/>
            </a:xfrm>
            <a:custGeom>
              <a:rect b="b" l="l" r="r" t="t"/>
              <a:pathLst>
                <a:path extrusionOk="0" h="346" w="1787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5663526" y="2182464"/>
              <a:ext cx="69389" cy="68625"/>
            </a:xfrm>
            <a:custGeom>
              <a:rect b="b" l="l" r="r" t="t"/>
              <a:pathLst>
                <a:path extrusionOk="0" h="2156" w="218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3" name="Google Shape;513;p25"/>
          <p:cNvSpPr/>
          <p:nvPr/>
        </p:nvSpPr>
        <p:spPr>
          <a:xfrm>
            <a:off x="6789590" y="1685912"/>
            <a:ext cx="576313" cy="577787"/>
          </a:xfrm>
          <a:custGeom>
            <a:rect b="b" l="l" r="r" t="t"/>
            <a:pathLst>
              <a:path extrusionOk="0" h="11689" w="11658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2"/>
          <p:cNvSpPr txBox="1"/>
          <p:nvPr>
            <p:ph type="ctrTitle"/>
          </p:nvPr>
        </p:nvSpPr>
        <p:spPr>
          <a:xfrm>
            <a:off x="618825" y="411675"/>
            <a:ext cx="7503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time!!! </a:t>
            </a:r>
            <a:endParaRPr/>
          </a:p>
        </p:txBody>
      </p:sp>
      <p:sp>
        <p:nvSpPr>
          <p:cNvPr id="772" name="Google Shape;772;p52"/>
          <p:cNvSpPr txBox="1"/>
          <p:nvPr>
            <p:ph idx="4294967295" type="body"/>
          </p:nvPr>
        </p:nvSpPr>
        <p:spPr>
          <a:xfrm>
            <a:off x="548400" y="1023800"/>
            <a:ext cx="7977000" cy="20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Need to decide on which industry to enter - decision based on our findings 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Previously mentioned that we are good at making </a:t>
            </a:r>
            <a:r>
              <a:rPr lang="en" sz="1700" u="sng"/>
              <a:t>bags</a:t>
            </a:r>
            <a:r>
              <a:rPr lang="en" sz="1700"/>
              <a:t> as well as </a:t>
            </a:r>
            <a:r>
              <a:rPr lang="en" sz="1700" u="sng"/>
              <a:t>health beauty products</a:t>
            </a:r>
            <a:r>
              <a:rPr lang="en" sz="1700"/>
              <a:t>. Let’s see, based on our data, if any of these industries are financially viable for us to enter! 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 have estimated our cost and profit margin of bags and HBP to be:</a:t>
            </a:r>
            <a:endParaRPr sz="1700"/>
          </a:p>
          <a:p>
            <a:pPr indent="0" lvl="0" marL="0" rtl="0" algn="l">
              <a:spcBef>
                <a:spcPts val="14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2"/>
          <p:cNvSpPr txBox="1"/>
          <p:nvPr/>
        </p:nvSpPr>
        <p:spPr>
          <a:xfrm>
            <a:off x="3431975" y="3836950"/>
            <a:ext cx="123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COP-&gt;$95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RTP-&gt;$100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74" name="Google Shape;7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435" y="3159225"/>
            <a:ext cx="1755647" cy="1755648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52"/>
          <p:cNvSpPr txBox="1"/>
          <p:nvPr/>
        </p:nvSpPr>
        <p:spPr>
          <a:xfrm>
            <a:off x="6606075" y="3836950"/>
            <a:ext cx="175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COP-&gt;$45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RTP-&gt;$50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76" name="Google Shape;7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331" y="3159225"/>
            <a:ext cx="1755649" cy="17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3"/>
          <p:cNvSpPr txBox="1"/>
          <p:nvPr>
            <p:ph type="ctrTitle"/>
          </p:nvPr>
        </p:nvSpPr>
        <p:spPr>
          <a:xfrm>
            <a:off x="618825" y="356150"/>
            <a:ext cx="7962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of business_segment Backpacks</a:t>
            </a:r>
            <a:endParaRPr/>
          </a:p>
        </p:txBody>
      </p:sp>
      <p:graphicFrame>
        <p:nvGraphicFramePr>
          <p:cNvPr id="782" name="Google Shape;782;p53"/>
          <p:cNvGraphicFramePr/>
          <p:nvPr/>
        </p:nvGraphicFramePr>
        <p:xfrm>
          <a:off x="4801588" y="10434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{E5ECD90C-5047-41A2-9671-49B13BDE6B16}</a:tableStyleId>
              </a:tblPr>
              <a:tblGrid>
                <a:gridCol w="875150"/>
                <a:gridCol w="1429075"/>
                <a:gridCol w="1218075"/>
              </a:tblGrid>
              <a:tr h="38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Predicted Price</a:t>
                      </a:r>
                      <a:endParaRPr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Actual Price</a:t>
                      </a:r>
                      <a:endParaRPr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8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count</a:t>
                      </a:r>
                      <a:endParaRPr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29</a:t>
                      </a:r>
                      <a:endParaRPr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29</a:t>
                      </a:r>
                      <a:endParaRPr baseline="30000"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8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mean</a:t>
                      </a:r>
                      <a:endParaRPr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98.21</a:t>
                      </a:r>
                      <a:endParaRPr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96.65</a:t>
                      </a:r>
                      <a:endParaRPr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8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std</a:t>
                      </a:r>
                      <a:endParaRPr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16.30</a:t>
                      </a:r>
                      <a:endParaRPr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35.48</a:t>
                      </a:r>
                      <a:endParaRPr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8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min</a:t>
                      </a:r>
                      <a:endParaRPr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85.91</a:t>
                      </a:r>
                      <a:endParaRPr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35.90</a:t>
                      </a:r>
                      <a:endParaRPr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8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25%</a:t>
                      </a:r>
                      <a:endParaRPr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85.91</a:t>
                      </a:r>
                      <a:endParaRPr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69.90</a:t>
                      </a:r>
                      <a:endParaRPr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8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50%</a:t>
                      </a:r>
                      <a:endParaRPr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98.34</a:t>
                      </a:r>
                      <a:endParaRPr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99.99</a:t>
                      </a:r>
                      <a:endParaRPr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8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75%</a:t>
                      </a:r>
                      <a:endParaRPr sz="1200">
                        <a:solidFill>
                          <a:srgbClr val="FF000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99.52</a:t>
                      </a:r>
                      <a:endParaRPr sz="1200">
                        <a:solidFill>
                          <a:srgbClr val="FF000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119.90</a:t>
                      </a:r>
                      <a:endParaRPr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8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max</a:t>
                      </a:r>
                      <a:endParaRPr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138.86</a:t>
                      </a:r>
                      <a:endParaRPr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157.90</a:t>
                      </a:r>
                      <a:endParaRPr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83" name="Google Shape;78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0" y="933950"/>
            <a:ext cx="2281700" cy="3604849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53"/>
          <p:cNvSpPr txBox="1"/>
          <p:nvPr/>
        </p:nvSpPr>
        <p:spPr>
          <a:xfrm>
            <a:off x="2327188" y="4463400"/>
            <a:ext cx="107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Actual 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Price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85" name="Google Shape;785;p53"/>
          <p:cNvSpPr txBox="1"/>
          <p:nvPr/>
        </p:nvSpPr>
        <p:spPr>
          <a:xfrm>
            <a:off x="1324913" y="4463400"/>
            <a:ext cx="122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Predicted</a:t>
            </a: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Price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4"/>
          <p:cNvSpPr txBox="1"/>
          <p:nvPr>
            <p:ph type="ctrTitle"/>
          </p:nvPr>
        </p:nvSpPr>
        <p:spPr>
          <a:xfrm>
            <a:off x="618825" y="411675"/>
            <a:ext cx="7299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of business_segment Health Beauty</a:t>
            </a:r>
            <a:endParaRPr/>
          </a:p>
        </p:txBody>
      </p:sp>
      <p:graphicFrame>
        <p:nvGraphicFramePr>
          <p:cNvPr id="791" name="Google Shape;791;p54"/>
          <p:cNvGraphicFramePr/>
          <p:nvPr/>
        </p:nvGraphicFramePr>
        <p:xfrm>
          <a:off x="4801588" y="10434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{E5ECD90C-5047-41A2-9671-49B13BDE6B16}</a:tableStyleId>
              </a:tblPr>
              <a:tblGrid>
                <a:gridCol w="875150"/>
                <a:gridCol w="1429075"/>
                <a:gridCol w="1218075"/>
              </a:tblGrid>
              <a:tr h="38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Predicted Price</a:t>
                      </a:r>
                      <a:endParaRPr sz="13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Actual Price</a:t>
                      </a:r>
                      <a:endParaRPr sz="13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8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count</a:t>
                      </a:r>
                      <a:endParaRPr sz="13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152</a:t>
                      </a:r>
                      <a:endParaRPr sz="13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152</a:t>
                      </a:r>
                      <a:endParaRPr baseline="30000" sz="13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8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mean</a:t>
                      </a:r>
                      <a:endParaRPr sz="13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88.56</a:t>
                      </a:r>
                      <a:endParaRPr sz="13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86.59</a:t>
                      </a:r>
                      <a:endParaRPr sz="13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8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std</a:t>
                      </a:r>
                      <a:endParaRPr sz="13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13.10</a:t>
                      </a:r>
                      <a:endParaRPr sz="13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45.44</a:t>
                      </a:r>
                      <a:endParaRPr sz="13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8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min</a:t>
                      </a:r>
                      <a:endParaRPr sz="13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77.78</a:t>
                      </a:r>
                      <a:endParaRPr sz="13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8.90</a:t>
                      </a:r>
                      <a:endParaRPr sz="13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8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FF0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25%</a:t>
                      </a:r>
                      <a:endParaRPr sz="1300">
                        <a:solidFill>
                          <a:srgbClr val="00FF0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FF0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77.78</a:t>
                      </a:r>
                      <a:endParaRPr sz="1300">
                        <a:solidFill>
                          <a:srgbClr val="00FF0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46.40</a:t>
                      </a:r>
                      <a:endParaRPr sz="13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8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50%</a:t>
                      </a:r>
                      <a:endParaRPr sz="13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90.20</a:t>
                      </a:r>
                      <a:endParaRPr sz="13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95.00</a:t>
                      </a:r>
                      <a:endParaRPr sz="13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8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75%</a:t>
                      </a:r>
                      <a:endParaRPr sz="13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95.64</a:t>
                      </a:r>
                      <a:endParaRPr sz="13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110.32</a:t>
                      </a:r>
                      <a:endParaRPr sz="13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8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max</a:t>
                      </a:r>
                      <a:endParaRPr sz="13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130.72</a:t>
                      </a:r>
                      <a:endParaRPr sz="13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259.99</a:t>
                      </a:r>
                      <a:endParaRPr sz="13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92" name="Google Shape;792;p54"/>
          <p:cNvSpPr txBox="1"/>
          <p:nvPr/>
        </p:nvSpPr>
        <p:spPr>
          <a:xfrm>
            <a:off x="2327175" y="4507500"/>
            <a:ext cx="107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Actual 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Price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93" name="Google Shape;793;p54"/>
          <p:cNvSpPr txBox="1"/>
          <p:nvPr/>
        </p:nvSpPr>
        <p:spPr>
          <a:xfrm>
            <a:off x="1324900" y="4507500"/>
            <a:ext cx="122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Predicted </a:t>
            </a:r>
            <a:r>
              <a:rPr lang="en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Price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94" name="Google Shape;7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125" y="1017175"/>
            <a:ext cx="2246975" cy="354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5"/>
          <p:cNvSpPr txBox="1"/>
          <p:nvPr>
            <p:ph type="ctrTitle"/>
          </p:nvPr>
        </p:nvSpPr>
        <p:spPr>
          <a:xfrm>
            <a:off x="926550" y="794825"/>
            <a:ext cx="7290900" cy="12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decision: we are entering the </a:t>
            </a:r>
            <a:r>
              <a:rPr lang="en">
                <a:solidFill>
                  <a:schemeClr val="accent1"/>
                </a:solidFill>
              </a:rPr>
              <a:t>health beauty industry</a:t>
            </a:r>
            <a:r>
              <a:rPr lang="en"/>
              <a:t> to sell cosmetics!!! </a:t>
            </a:r>
            <a:endParaRPr/>
          </a:p>
        </p:txBody>
      </p:sp>
      <p:pic>
        <p:nvPicPr>
          <p:cNvPr id="800" name="Google Shape;8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813" y="2182950"/>
            <a:ext cx="3244248" cy="21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062" y="2181549"/>
            <a:ext cx="3246120" cy="2167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6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Distribution</a:t>
            </a:r>
            <a:endParaRPr sz="3000"/>
          </a:p>
        </p:txBody>
      </p:sp>
      <p:sp>
        <p:nvSpPr>
          <p:cNvPr id="807" name="Google Shape;807;p56"/>
          <p:cNvSpPr txBox="1"/>
          <p:nvPr>
            <p:ph type="ctrTitle"/>
          </p:nvPr>
        </p:nvSpPr>
        <p:spPr>
          <a:xfrm>
            <a:off x="1171728" y="2579600"/>
            <a:ext cx="1504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 Wei</a:t>
            </a:r>
            <a:endParaRPr/>
          </a:p>
        </p:txBody>
      </p:sp>
      <p:sp>
        <p:nvSpPr>
          <p:cNvPr id="808" name="Google Shape;808;p56"/>
          <p:cNvSpPr txBox="1"/>
          <p:nvPr>
            <p:ph idx="1" type="subTitle"/>
          </p:nvPr>
        </p:nvSpPr>
        <p:spPr>
          <a:xfrm>
            <a:off x="630976" y="3224300"/>
            <a:ext cx="25860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ANOVA, one-hot encoding and script writing</a:t>
            </a:r>
            <a:endParaRPr sz="1800"/>
          </a:p>
        </p:txBody>
      </p:sp>
      <p:sp>
        <p:nvSpPr>
          <p:cNvPr id="809" name="Google Shape;809;p56"/>
          <p:cNvSpPr txBox="1"/>
          <p:nvPr>
            <p:ph type="ctrTitle"/>
          </p:nvPr>
        </p:nvSpPr>
        <p:spPr>
          <a:xfrm>
            <a:off x="3881778" y="2550950"/>
            <a:ext cx="1504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Wen Xuan</a:t>
            </a:r>
            <a:endParaRPr/>
          </a:p>
        </p:txBody>
      </p:sp>
      <p:sp>
        <p:nvSpPr>
          <p:cNvPr id="810" name="Google Shape;810;p56"/>
          <p:cNvSpPr txBox="1"/>
          <p:nvPr>
            <p:ph idx="1" type="subTitle"/>
          </p:nvPr>
        </p:nvSpPr>
        <p:spPr>
          <a:xfrm>
            <a:off x="3341026" y="3224300"/>
            <a:ext cx="25860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Exploratory analysis, machine learning and data representation</a:t>
            </a:r>
            <a:endParaRPr sz="1800"/>
          </a:p>
        </p:txBody>
      </p:sp>
      <p:sp>
        <p:nvSpPr>
          <p:cNvPr id="811" name="Google Shape;811;p56"/>
          <p:cNvSpPr txBox="1"/>
          <p:nvPr>
            <p:ph type="ctrTitle"/>
          </p:nvPr>
        </p:nvSpPr>
        <p:spPr>
          <a:xfrm>
            <a:off x="6467778" y="2550950"/>
            <a:ext cx="1504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Weiyi</a:t>
            </a:r>
            <a:endParaRPr/>
          </a:p>
        </p:txBody>
      </p:sp>
      <p:sp>
        <p:nvSpPr>
          <p:cNvPr id="812" name="Google Shape;812;p56"/>
          <p:cNvSpPr txBox="1"/>
          <p:nvPr>
            <p:ph idx="1" type="subTitle"/>
          </p:nvPr>
        </p:nvSpPr>
        <p:spPr>
          <a:xfrm>
            <a:off x="5927026" y="3195650"/>
            <a:ext cx="25860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 cleaning, data visualisation and slide design</a:t>
            </a:r>
            <a:endParaRPr sz="1800"/>
          </a:p>
        </p:txBody>
      </p:sp>
      <p:sp>
        <p:nvSpPr>
          <p:cNvPr id="813" name="Google Shape;813;p56"/>
          <p:cNvSpPr/>
          <p:nvPr/>
        </p:nvSpPr>
        <p:spPr>
          <a:xfrm>
            <a:off x="4100850" y="1639403"/>
            <a:ext cx="942300" cy="942300"/>
          </a:xfrm>
          <a:prstGeom prst="rect">
            <a:avLst/>
          </a:pr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56"/>
          <p:cNvSpPr/>
          <p:nvPr/>
        </p:nvSpPr>
        <p:spPr>
          <a:xfrm>
            <a:off x="6748875" y="1668050"/>
            <a:ext cx="942300" cy="942300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56"/>
          <p:cNvSpPr/>
          <p:nvPr/>
        </p:nvSpPr>
        <p:spPr>
          <a:xfrm>
            <a:off x="1452825" y="1639400"/>
            <a:ext cx="942300" cy="942300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6" name="Google Shape;816;p56"/>
          <p:cNvGrpSpPr/>
          <p:nvPr/>
        </p:nvGrpSpPr>
        <p:grpSpPr>
          <a:xfrm>
            <a:off x="1585202" y="1679788"/>
            <a:ext cx="677584" cy="854190"/>
            <a:chOff x="7144274" y="1500214"/>
            <a:chExt cx="282174" cy="355735"/>
          </a:xfrm>
        </p:grpSpPr>
        <p:sp>
          <p:nvSpPr>
            <p:cNvPr id="817" name="Google Shape;817;p56"/>
            <p:cNvSpPr/>
            <p:nvPr/>
          </p:nvSpPr>
          <p:spPr>
            <a:xfrm>
              <a:off x="7245745" y="1613375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6"/>
            <p:cNvSpPr/>
            <p:nvPr/>
          </p:nvSpPr>
          <p:spPr>
            <a:xfrm>
              <a:off x="7313635" y="1613375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6"/>
            <p:cNvSpPr/>
            <p:nvPr/>
          </p:nvSpPr>
          <p:spPr>
            <a:xfrm>
              <a:off x="7262345" y="1653070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6"/>
            <p:cNvSpPr/>
            <p:nvPr/>
          </p:nvSpPr>
          <p:spPr>
            <a:xfrm>
              <a:off x="7144274" y="1500214"/>
              <a:ext cx="282174" cy="355735"/>
            </a:xfrm>
            <a:custGeom>
              <a:rect b="b" l="l" r="r" t="t"/>
              <a:pathLst>
                <a:path extrusionOk="0" h="11229" w="8907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6"/>
            <p:cNvSpPr/>
            <p:nvPr/>
          </p:nvSpPr>
          <p:spPr>
            <a:xfrm>
              <a:off x="7239726" y="1594081"/>
              <a:ext cx="22651" cy="12165"/>
            </a:xfrm>
            <a:custGeom>
              <a:rect b="b" l="l" r="r" t="t"/>
              <a:pathLst>
                <a:path extrusionOk="0" h="384" w="715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6"/>
            <p:cNvSpPr/>
            <p:nvPr/>
          </p:nvSpPr>
          <p:spPr>
            <a:xfrm>
              <a:off x="7307616" y="1594462"/>
              <a:ext cx="22651" cy="12514"/>
            </a:xfrm>
            <a:custGeom>
              <a:rect b="b" l="l" r="r" t="t"/>
              <a:pathLst>
                <a:path extrusionOk="0" h="395" w="715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" name="Google Shape;823;p56"/>
          <p:cNvGrpSpPr/>
          <p:nvPr/>
        </p:nvGrpSpPr>
        <p:grpSpPr>
          <a:xfrm>
            <a:off x="4233219" y="1656701"/>
            <a:ext cx="677568" cy="900379"/>
            <a:chOff x="8055961" y="2881842"/>
            <a:chExt cx="260283" cy="345914"/>
          </a:xfrm>
        </p:grpSpPr>
        <p:sp>
          <p:nvSpPr>
            <p:cNvPr id="824" name="Google Shape;824;p56"/>
            <p:cNvSpPr/>
            <p:nvPr/>
          </p:nvSpPr>
          <p:spPr>
            <a:xfrm>
              <a:off x="8055961" y="2881842"/>
              <a:ext cx="260283" cy="345914"/>
            </a:xfrm>
            <a:custGeom>
              <a:rect b="b" l="l" r="r" t="t"/>
              <a:pathLst>
                <a:path extrusionOk="0" h="10919" w="8216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6"/>
            <p:cNvSpPr/>
            <p:nvPr/>
          </p:nvSpPr>
          <p:spPr>
            <a:xfrm>
              <a:off x="8164591" y="3033589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6"/>
            <p:cNvSpPr/>
            <p:nvPr/>
          </p:nvSpPr>
          <p:spPr>
            <a:xfrm>
              <a:off x="8213632" y="2995383"/>
              <a:ext cx="10581" cy="15492"/>
            </a:xfrm>
            <a:custGeom>
              <a:rect b="b" l="l" r="r" t="t"/>
              <a:pathLst>
                <a:path extrusionOk="0" h="489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6"/>
            <p:cNvSpPr/>
            <p:nvPr/>
          </p:nvSpPr>
          <p:spPr>
            <a:xfrm>
              <a:off x="8088401" y="3165758"/>
              <a:ext cx="21511" cy="61998"/>
            </a:xfrm>
            <a:custGeom>
              <a:rect b="b" l="l" r="r" t="t"/>
              <a:pathLst>
                <a:path extrusionOk="0" h="1957" w="679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56"/>
          <p:cNvGrpSpPr/>
          <p:nvPr/>
        </p:nvGrpSpPr>
        <p:grpSpPr>
          <a:xfrm>
            <a:off x="6881225" y="1691282"/>
            <a:ext cx="677588" cy="895828"/>
            <a:chOff x="5355653" y="2881493"/>
            <a:chExt cx="262184" cy="346643"/>
          </a:xfrm>
        </p:grpSpPr>
        <p:sp>
          <p:nvSpPr>
            <p:cNvPr id="829" name="Google Shape;829;p56"/>
            <p:cNvSpPr/>
            <p:nvPr/>
          </p:nvSpPr>
          <p:spPr>
            <a:xfrm>
              <a:off x="5465044" y="3060359"/>
              <a:ext cx="43402" cy="15777"/>
            </a:xfrm>
            <a:custGeom>
              <a:rect b="b" l="l" r="r" t="t"/>
              <a:pathLst>
                <a:path extrusionOk="0" h="498" w="1370">
                  <a:moveTo>
                    <a:pt x="167" y="1"/>
                  </a:moveTo>
                  <a:cubicBezTo>
                    <a:pt x="128" y="1"/>
                    <a:pt x="90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cubicBezTo>
                    <a:pt x="191" y="402"/>
                    <a:pt x="429" y="498"/>
                    <a:pt x="679" y="498"/>
                  </a:cubicBezTo>
                  <a:cubicBezTo>
                    <a:pt x="941" y="498"/>
                    <a:pt x="1167" y="414"/>
                    <a:pt x="1310" y="271"/>
                  </a:cubicBezTo>
                  <a:cubicBezTo>
                    <a:pt x="1370" y="212"/>
                    <a:pt x="1370" y="117"/>
                    <a:pt x="1310" y="45"/>
                  </a:cubicBezTo>
                  <a:cubicBezTo>
                    <a:pt x="1280" y="15"/>
                    <a:pt x="1239" y="1"/>
                    <a:pt x="1197" y="1"/>
                  </a:cubicBezTo>
                  <a:cubicBezTo>
                    <a:pt x="1155" y="1"/>
                    <a:pt x="1114" y="15"/>
                    <a:pt x="1084" y="45"/>
                  </a:cubicBezTo>
                  <a:cubicBezTo>
                    <a:pt x="1024" y="105"/>
                    <a:pt x="893" y="164"/>
                    <a:pt x="679" y="164"/>
                  </a:cubicBezTo>
                  <a:cubicBezTo>
                    <a:pt x="477" y="164"/>
                    <a:pt x="346" y="93"/>
                    <a:pt x="274" y="45"/>
                  </a:cubicBezTo>
                  <a:cubicBezTo>
                    <a:pt x="244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6"/>
            <p:cNvSpPr/>
            <p:nvPr/>
          </p:nvSpPr>
          <p:spPr>
            <a:xfrm>
              <a:off x="5448823" y="3022564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0"/>
                  </a:moveTo>
                  <a:cubicBezTo>
                    <a:pt x="84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84" y="500"/>
                    <a:pt x="167" y="500"/>
                  </a:cubicBezTo>
                  <a:cubicBezTo>
                    <a:pt x="262" y="500"/>
                    <a:pt x="334" y="417"/>
                    <a:pt x="334" y="333"/>
                  </a:cubicBezTo>
                  <a:lnTo>
                    <a:pt x="334" y="167"/>
                  </a:lnTo>
                  <a:cubicBezTo>
                    <a:pt x="334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6"/>
            <p:cNvSpPr/>
            <p:nvPr/>
          </p:nvSpPr>
          <p:spPr>
            <a:xfrm>
              <a:off x="5514084" y="3022564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72" y="500"/>
                    <a:pt x="167" y="500"/>
                  </a:cubicBezTo>
                  <a:cubicBezTo>
                    <a:pt x="250" y="500"/>
                    <a:pt x="322" y="417"/>
                    <a:pt x="322" y="333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6"/>
            <p:cNvSpPr/>
            <p:nvPr/>
          </p:nvSpPr>
          <p:spPr>
            <a:xfrm>
              <a:off x="5355653" y="2881493"/>
              <a:ext cx="262184" cy="346643"/>
            </a:xfrm>
            <a:custGeom>
              <a:rect b="b" l="l" r="r" t="t"/>
              <a:pathLst>
                <a:path extrusionOk="0" h="10942" w="8276">
                  <a:moveTo>
                    <a:pt x="4656" y="322"/>
                  </a:moveTo>
                  <a:cubicBezTo>
                    <a:pt x="4942" y="322"/>
                    <a:pt x="5180" y="560"/>
                    <a:pt x="5180" y="845"/>
                  </a:cubicBezTo>
                  <a:cubicBezTo>
                    <a:pt x="5180" y="988"/>
                    <a:pt x="5120" y="1119"/>
                    <a:pt x="5013" y="1215"/>
                  </a:cubicBezTo>
                  <a:cubicBezTo>
                    <a:pt x="4894" y="1203"/>
                    <a:pt x="4775" y="1179"/>
                    <a:pt x="4656" y="1179"/>
                  </a:cubicBezTo>
                  <a:lnTo>
                    <a:pt x="3632" y="1179"/>
                  </a:lnTo>
                  <a:cubicBezTo>
                    <a:pt x="3513" y="1179"/>
                    <a:pt x="3394" y="1203"/>
                    <a:pt x="3275" y="1215"/>
                  </a:cubicBezTo>
                  <a:cubicBezTo>
                    <a:pt x="3168" y="1107"/>
                    <a:pt x="3108" y="976"/>
                    <a:pt x="3108" y="845"/>
                  </a:cubicBezTo>
                  <a:cubicBezTo>
                    <a:pt x="3096" y="560"/>
                    <a:pt x="3334" y="322"/>
                    <a:pt x="3632" y="322"/>
                  </a:cubicBezTo>
                  <a:close/>
                  <a:moveTo>
                    <a:pt x="4632" y="1512"/>
                  </a:moveTo>
                  <a:cubicBezTo>
                    <a:pt x="5858" y="1512"/>
                    <a:pt x="6858" y="2512"/>
                    <a:pt x="6858" y="3739"/>
                  </a:cubicBezTo>
                  <a:lnTo>
                    <a:pt x="6858" y="4155"/>
                  </a:lnTo>
                  <a:cubicBezTo>
                    <a:pt x="6787" y="4120"/>
                    <a:pt x="6680" y="4096"/>
                    <a:pt x="6597" y="4096"/>
                  </a:cubicBezTo>
                  <a:lnTo>
                    <a:pt x="6489" y="4096"/>
                  </a:lnTo>
                  <a:lnTo>
                    <a:pt x="6489" y="4084"/>
                  </a:lnTo>
                  <a:lnTo>
                    <a:pt x="6489" y="3917"/>
                  </a:lnTo>
                  <a:cubicBezTo>
                    <a:pt x="6489" y="3834"/>
                    <a:pt x="6418" y="3762"/>
                    <a:pt x="6323" y="3762"/>
                  </a:cubicBezTo>
                  <a:lnTo>
                    <a:pt x="5418" y="3762"/>
                  </a:lnTo>
                  <a:lnTo>
                    <a:pt x="5287" y="3191"/>
                  </a:lnTo>
                  <a:cubicBezTo>
                    <a:pt x="5263" y="3131"/>
                    <a:pt x="5227" y="3084"/>
                    <a:pt x="5168" y="3072"/>
                  </a:cubicBezTo>
                  <a:cubicBezTo>
                    <a:pt x="5154" y="3069"/>
                    <a:pt x="5140" y="3068"/>
                    <a:pt x="5126" y="3068"/>
                  </a:cubicBezTo>
                  <a:cubicBezTo>
                    <a:pt x="5081" y="3068"/>
                    <a:pt x="5040" y="3083"/>
                    <a:pt x="5013" y="3120"/>
                  </a:cubicBezTo>
                  <a:lnTo>
                    <a:pt x="4370" y="3762"/>
                  </a:lnTo>
                  <a:lnTo>
                    <a:pt x="2906" y="3762"/>
                  </a:lnTo>
                  <a:cubicBezTo>
                    <a:pt x="2810" y="3762"/>
                    <a:pt x="2739" y="3834"/>
                    <a:pt x="2739" y="3917"/>
                  </a:cubicBezTo>
                  <a:cubicBezTo>
                    <a:pt x="2739" y="4012"/>
                    <a:pt x="2810" y="4084"/>
                    <a:pt x="2906" y="4084"/>
                  </a:cubicBezTo>
                  <a:lnTo>
                    <a:pt x="4430" y="4084"/>
                  </a:lnTo>
                  <a:cubicBezTo>
                    <a:pt x="4477" y="4084"/>
                    <a:pt x="4525" y="4072"/>
                    <a:pt x="4549" y="4036"/>
                  </a:cubicBezTo>
                  <a:lnTo>
                    <a:pt x="5049" y="3548"/>
                  </a:lnTo>
                  <a:lnTo>
                    <a:pt x="5144" y="3965"/>
                  </a:lnTo>
                  <a:cubicBezTo>
                    <a:pt x="5168" y="4036"/>
                    <a:pt x="5227" y="4084"/>
                    <a:pt x="5299" y="4084"/>
                  </a:cubicBezTo>
                  <a:lnTo>
                    <a:pt x="6156" y="4084"/>
                  </a:lnTo>
                  <a:lnTo>
                    <a:pt x="6156" y="4096"/>
                  </a:lnTo>
                  <a:cubicBezTo>
                    <a:pt x="6156" y="4191"/>
                    <a:pt x="6192" y="4274"/>
                    <a:pt x="6263" y="4334"/>
                  </a:cubicBezTo>
                  <a:cubicBezTo>
                    <a:pt x="6323" y="4393"/>
                    <a:pt x="6418" y="4441"/>
                    <a:pt x="6501" y="4441"/>
                  </a:cubicBezTo>
                  <a:lnTo>
                    <a:pt x="6597" y="4441"/>
                  </a:lnTo>
                  <a:cubicBezTo>
                    <a:pt x="6739" y="4441"/>
                    <a:pt x="6858" y="4560"/>
                    <a:pt x="6858" y="4715"/>
                  </a:cubicBezTo>
                  <a:cubicBezTo>
                    <a:pt x="6858" y="4858"/>
                    <a:pt x="6739" y="4977"/>
                    <a:pt x="6597" y="4977"/>
                  </a:cubicBezTo>
                  <a:lnTo>
                    <a:pt x="6501" y="4977"/>
                  </a:lnTo>
                  <a:lnTo>
                    <a:pt x="6501" y="4965"/>
                  </a:lnTo>
                  <a:cubicBezTo>
                    <a:pt x="6501" y="4870"/>
                    <a:pt x="6430" y="4798"/>
                    <a:pt x="6335" y="4798"/>
                  </a:cubicBezTo>
                  <a:cubicBezTo>
                    <a:pt x="6251" y="4798"/>
                    <a:pt x="6180" y="4870"/>
                    <a:pt x="6180" y="4965"/>
                  </a:cubicBezTo>
                  <a:cubicBezTo>
                    <a:pt x="6180" y="6096"/>
                    <a:pt x="5251" y="7037"/>
                    <a:pt x="4108" y="7037"/>
                  </a:cubicBezTo>
                  <a:cubicBezTo>
                    <a:pt x="2965" y="7037"/>
                    <a:pt x="2072" y="6096"/>
                    <a:pt x="2072" y="4953"/>
                  </a:cubicBezTo>
                  <a:cubicBezTo>
                    <a:pt x="2072" y="4858"/>
                    <a:pt x="1989" y="4786"/>
                    <a:pt x="1905" y="4786"/>
                  </a:cubicBezTo>
                  <a:cubicBezTo>
                    <a:pt x="1810" y="4786"/>
                    <a:pt x="1739" y="4858"/>
                    <a:pt x="1739" y="4953"/>
                  </a:cubicBezTo>
                  <a:lnTo>
                    <a:pt x="1739" y="4965"/>
                  </a:lnTo>
                  <a:lnTo>
                    <a:pt x="1655" y="4965"/>
                  </a:lnTo>
                  <a:cubicBezTo>
                    <a:pt x="1501" y="4965"/>
                    <a:pt x="1382" y="4846"/>
                    <a:pt x="1382" y="4691"/>
                  </a:cubicBezTo>
                  <a:cubicBezTo>
                    <a:pt x="1382" y="4548"/>
                    <a:pt x="1501" y="4429"/>
                    <a:pt x="1655" y="4429"/>
                  </a:cubicBezTo>
                  <a:lnTo>
                    <a:pt x="1739" y="4429"/>
                  </a:lnTo>
                  <a:cubicBezTo>
                    <a:pt x="1917" y="4429"/>
                    <a:pt x="2072" y="4274"/>
                    <a:pt x="2072" y="4096"/>
                  </a:cubicBezTo>
                  <a:lnTo>
                    <a:pt x="2072" y="4084"/>
                  </a:lnTo>
                  <a:lnTo>
                    <a:pt x="2251" y="4084"/>
                  </a:lnTo>
                  <a:cubicBezTo>
                    <a:pt x="2334" y="4084"/>
                    <a:pt x="2406" y="4012"/>
                    <a:pt x="2406" y="3917"/>
                  </a:cubicBezTo>
                  <a:cubicBezTo>
                    <a:pt x="2406" y="3834"/>
                    <a:pt x="2334" y="3762"/>
                    <a:pt x="2251" y="3762"/>
                  </a:cubicBezTo>
                  <a:lnTo>
                    <a:pt x="1905" y="3762"/>
                  </a:lnTo>
                  <a:cubicBezTo>
                    <a:pt x="1810" y="3762"/>
                    <a:pt x="1739" y="3834"/>
                    <a:pt x="1739" y="3917"/>
                  </a:cubicBezTo>
                  <a:lnTo>
                    <a:pt x="1739" y="4084"/>
                  </a:lnTo>
                  <a:cubicBezTo>
                    <a:pt x="1739" y="4084"/>
                    <a:pt x="1739" y="4096"/>
                    <a:pt x="1727" y="4096"/>
                  </a:cubicBezTo>
                  <a:lnTo>
                    <a:pt x="1632" y="4096"/>
                  </a:lnTo>
                  <a:cubicBezTo>
                    <a:pt x="1548" y="4096"/>
                    <a:pt x="1441" y="4132"/>
                    <a:pt x="1370" y="4155"/>
                  </a:cubicBezTo>
                  <a:lnTo>
                    <a:pt x="1370" y="3739"/>
                  </a:lnTo>
                  <a:cubicBezTo>
                    <a:pt x="1370" y="2512"/>
                    <a:pt x="2370" y="1512"/>
                    <a:pt x="3596" y="1512"/>
                  </a:cubicBezTo>
                  <a:close/>
                  <a:moveTo>
                    <a:pt x="2965" y="7513"/>
                  </a:moveTo>
                  <a:cubicBezTo>
                    <a:pt x="2941" y="7656"/>
                    <a:pt x="2858" y="7775"/>
                    <a:pt x="2715" y="7834"/>
                  </a:cubicBezTo>
                  <a:lnTo>
                    <a:pt x="2679" y="7846"/>
                  </a:lnTo>
                  <a:cubicBezTo>
                    <a:pt x="2667" y="7834"/>
                    <a:pt x="2644" y="7834"/>
                    <a:pt x="2632" y="7822"/>
                  </a:cubicBezTo>
                  <a:cubicBezTo>
                    <a:pt x="2581" y="7786"/>
                    <a:pt x="2521" y="7772"/>
                    <a:pt x="2460" y="7772"/>
                  </a:cubicBezTo>
                  <a:cubicBezTo>
                    <a:pt x="2422" y="7772"/>
                    <a:pt x="2383" y="7778"/>
                    <a:pt x="2346" y="7787"/>
                  </a:cubicBezTo>
                  <a:lnTo>
                    <a:pt x="1858" y="7977"/>
                  </a:lnTo>
                  <a:cubicBezTo>
                    <a:pt x="1751" y="8025"/>
                    <a:pt x="1667" y="8120"/>
                    <a:pt x="1620" y="8227"/>
                  </a:cubicBezTo>
                  <a:lnTo>
                    <a:pt x="1394" y="8299"/>
                  </a:lnTo>
                  <a:lnTo>
                    <a:pt x="1394" y="8025"/>
                  </a:lnTo>
                  <a:cubicBezTo>
                    <a:pt x="1394" y="7751"/>
                    <a:pt x="1632" y="7513"/>
                    <a:pt x="1917" y="7513"/>
                  </a:cubicBezTo>
                  <a:close/>
                  <a:moveTo>
                    <a:pt x="6370" y="7513"/>
                  </a:moveTo>
                  <a:cubicBezTo>
                    <a:pt x="6656" y="7513"/>
                    <a:pt x="6894" y="7751"/>
                    <a:pt x="6894" y="8025"/>
                  </a:cubicBezTo>
                  <a:lnTo>
                    <a:pt x="6894" y="8299"/>
                  </a:lnTo>
                  <a:lnTo>
                    <a:pt x="6882" y="8299"/>
                  </a:lnTo>
                  <a:lnTo>
                    <a:pt x="6668" y="8227"/>
                  </a:lnTo>
                  <a:cubicBezTo>
                    <a:pt x="6620" y="8120"/>
                    <a:pt x="6525" y="8025"/>
                    <a:pt x="6430" y="7989"/>
                  </a:cubicBezTo>
                  <a:lnTo>
                    <a:pt x="5942" y="7787"/>
                  </a:lnTo>
                  <a:cubicBezTo>
                    <a:pt x="5905" y="7778"/>
                    <a:pt x="5866" y="7772"/>
                    <a:pt x="5828" y="7772"/>
                  </a:cubicBezTo>
                  <a:cubicBezTo>
                    <a:pt x="5767" y="7772"/>
                    <a:pt x="5707" y="7786"/>
                    <a:pt x="5656" y="7822"/>
                  </a:cubicBezTo>
                  <a:cubicBezTo>
                    <a:pt x="5644" y="7834"/>
                    <a:pt x="5620" y="7834"/>
                    <a:pt x="5608" y="7846"/>
                  </a:cubicBezTo>
                  <a:lnTo>
                    <a:pt x="5561" y="7834"/>
                  </a:lnTo>
                  <a:cubicBezTo>
                    <a:pt x="5430" y="7787"/>
                    <a:pt x="5323" y="7656"/>
                    <a:pt x="5323" y="7513"/>
                  </a:cubicBezTo>
                  <a:close/>
                  <a:moveTo>
                    <a:pt x="2441" y="8084"/>
                  </a:moveTo>
                  <a:lnTo>
                    <a:pt x="2441" y="9073"/>
                  </a:lnTo>
                  <a:lnTo>
                    <a:pt x="1905" y="9073"/>
                  </a:lnTo>
                  <a:lnTo>
                    <a:pt x="1905" y="8382"/>
                  </a:lnTo>
                  <a:cubicBezTo>
                    <a:pt x="1905" y="8346"/>
                    <a:pt x="1929" y="8299"/>
                    <a:pt x="1977" y="8275"/>
                  </a:cubicBezTo>
                  <a:lnTo>
                    <a:pt x="2441" y="8084"/>
                  </a:lnTo>
                  <a:close/>
                  <a:moveTo>
                    <a:pt x="5835" y="8108"/>
                  </a:moveTo>
                  <a:lnTo>
                    <a:pt x="6287" y="8299"/>
                  </a:lnTo>
                  <a:cubicBezTo>
                    <a:pt x="6335" y="8311"/>
                    <a:pt x="6370" y="8358"/>
                    <a:pt x="6370" y="8406"/>
                  </a:cubicBezTo>
                  <a:lnTo>
                    <a:pt x="6370" y="9073"/>
                  </a:lnTo>
                  <a:lnTo>
                    <a:pt x="5835" y="9073"/>
                  </a:lnTo>
                  <a:lnTo>
                    <a:pt x="5835" y="8108"/>
                  </a:lnTo>
                  <a:close/>
                  <a:moveTo>
                    <a:pt x="4989" y="7168"/>
                  </a:moveTo>
                  <a:lnTo>
                    <a:pt x="4989" y="7489"/>
                  </a:lnTo>
                  <a:cubicBezTo>
                    <a:pt x="4989" y="7775"/>
                    <a:pt x="5168" y="8025"/>
                    <a:pt x="5430" y="8132"/>
                  </a:cubicBezTo>
                  <a:lnTo>
                    <a:pt x="5489" y="8168"/>
                  </a:lnTo>
                  <a:lnTo>
                    <a:pt x="5489" y="8406"/>
                  </a:lnTo>
                  <a:lnTo>
                    <a:pt x="5525" y="8406"/>
                  </a:lnTo>
                  <a:cubicBezTo>
                    <a:pt x="5251" y="8918"/>
                    <a:pt x="4727" y="9251"/>
                    <a:pt x="4132" y="9251"/>
                  </a:cubicBezTo>
                  <a:cubicBezTo>
                    <a:pt x="3560" y="9251"/>
                    <a:pt x="3025" y="8918"/>
                    <a:pt x="2751" y="8406"/>
                  </a:cubicBezTo>
                  <a:lnTo>
                    <a:pt x="2751" y="8168"/>
                  </a:lnTo>
                  <a:lnTo>
                    <a:pt x="2810" y="8132"/>
                  </a:lnTo>
                  <a:cubicBezTo>
                    <a:pt x="3084" y="8037"/>
                    <a:pt x="3263" y="7775"/>
                    <a:pt x="3263" y="7489"/>
                  </a:cubicBezTo>
                  <a:lnTo>
                    <a:pt x="3263" y="7168"/>
                  </a:lnTo>
                  <a:cubicBezTo>
                    <a:pt x="3525" y="7275"/>
                    <a:pt x="3822" y="7334"/>
                    <a:pt x="4120" y="7334"/>
                  </a:cubicBezTo>
                  <a:cubicBezTo>
                    <a:pt x="4418" y="7334"/>
                    <a:pt x="4715" y="7275"/>
                    <a:pt x="4989" y="7168"/>
                  </a:cubicBezTo>
                  <a:close/>
                  <a:moveTo>
                    <a:pt x="3596" y="0"/>
                  </a:moveTo>
                  <a:cubicBezTo>
                    <a:pt x="3144" y="0"/>
                    <a:pt x="2751" y="381"/>
                    <a:pt x="2751" y="857"/>
                  </a:cubicBezTo>
                  <a:cubicBezTo>
                    <a:pt x="2751" y="1012"/>
                    <a:pt x="2798" y="1167"/>
                    <a:pt x="2882" y="1298"/>
                  </a:cubicBezTo>
                  <a:cubicBezTo>
                    <a:pt x="1810" y="1607"/>
                    <a:pt x="1036" y="2596"/>
                    <a:pt x="1036" y="3751"/>
                  </a:cubicBezTo>
                  <a:lnTo>
                    <a:pt x="1036" y="4691"/>
                  </a:lnTo>
                  <a:cubicBezTo>
                    <a:pt x="1036" y="5025"/>
                    <a:pt x="1310" y="5275"/>
                    <a:pt x="1620" y="5275"/>
                  </a:cubicBezTo>
                  <a:lnTo>
                    <a:pt x="1739" y="5275"/>
                  </a:lnTo>
                  <a:cubicBezTo>
                    <a:pt x="1846" y="6013"/>
                    <a:pt x="2286" y="6644"/>
                    <a:pt x="2918" y="7013"/>
                  </a:cubicBezTo>
                  <a:lnTo>
                    <a:pt x="2918" y="7180"/>
                  </a:lnTo>
                  <a:lnTo>
                    <a:pt x="1870" y="7180"/>
                  </a:lnTo>
                  <a:cubicBezTo>
                    <a:pt x="1417" y="7180"/>
                    <a:pt x="1024" y="7549"/>
                    <a:pt x="1024" y="8025"/>
                  </a:cubicBezTo>
                  <a:lnTo>
                    <a:pt x="1024" y="8418"/>
                  </a:lnTo>
                  <a:lnTo>
                    <a:pt x="786" y="8501"/>
                  </a:lnTo>
                  <a:cubicBezTo>
                    <a:pt x="310" y="8668"/>
                    <a:pt x="0" y="9120"/>
                    <a:pt x="0" y="9620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67" y="10930"/>
                  </a:cubicBezTo>
                  <a:cubicBezTo>
                    <a:pt x="251" y="10930"/>
                    <a:pt x="322" y="10859"/>
                    <a:pt x="322" y="10763"/>
                  </a:cubicBezTo>
                  <a:lnTo>
                    <a:pt x="322" y="9620"/>
                  </a:lnTo>
                  <a:cubicBezTo>
                    <a:pt x="322" y="9251"/>
                    <a:pt x="560" y="8918"/>
                    <a:pt x="905" y="8799"/>
                  </a:cubicBezTo>
                  <a:lnTo>
                    <a:pt x="1560" y="8584"/>
                  </a:lnTo>
                  <a:lnTo>
                    <a:pt x="1560" y="10787"/>
                  </a:lnTo>
                  <a:cubicBezTo>
                    <a:pt x="1560" y="10870"/>
                    <a:pt x="1632" y="10942"/>
                    <a:pt x="1727" y="10942"/>
                  </a:cubicBezTo>
                  <a:cubicBezTo>
                    <a:pt x="1810" y="10942"/>
                    <a:pt x="1894" y="10870"/>
                    <a:pt x="1894" y="10787"/>
                  </a:cubicBezTo>
                  <a:lnTo>
                    <a:pt x="1894" y="9382"/>
                  </a:lnTo>
                  <a:lnTo>
                    <a:pt x="2417" y="9382"/>
                  </a:lnTo>
                  <a:lnTo>
                    <a:pt x="2417" y="10763"/>
                  </a:lnTo>
                  <a:cubicBezTo>
                    <a:pt x="2417" y="10859"/>
                    <a:pt x="2501" y="10930"/>
                    <a:pt x="2584" y="10930"/>
                  </a:cubicBezTo>
                  <a:cubicBezTo>
                    <a:pt x="2679" y="10930"/>
                    <a:pt x="2751" y="10859"/>
                    <a:pt x="2751" y="10763"/>
                  </a:cubicBezTo>
                  <a:lnTo>
                    <a:pt x="2751" y="8954"/>
                  </a:lnTo>
                  <a:cubicBezTo>
                    <a:pt x="2858" y="9073"/>
                    <a:pt x="2989" y="9168"/>
                    <a:pt x="3120" y="9263"/>
                  </a:cubicBezTo>
                  <a:cubicBezTo>
                    <a:pt x="3418" y="9454"/>
                    <a:pt x="3775" y="9561"/>
                    <a:pt x="4132" y="9561"/>
                  </a:cubicBezTo>
                  <a:cubicBezTo>
                    <a:pt x="4489" y="9561"/>
                    <a:pt x="4834" y="9454"/>
                    <a:pt x="5144" y="9263"/>
                  </a:cubicBezTo>
                  <a:cubicBezTo>
                    <a:pt x="5275" y="9168"/>
                    <a:pt x="5418" y="9073"/>
                    <a:pt x="5513" y="8954"/>
                  </a:cubicBezTo>
                  <a:lnTo>
                    <a:pt x="5513" y="9573"/>
                  </a:lnTo>
                  <a:cubicBezTo>
                    <a:pt x="5513" y="9668"/>
                    <a:pt x="5596" y="9739"/>
                    <a:pt x="5680" y="9739"/>
                  </a:cubicBezTo>
                  <a:cubicBezTo>
                    <a:pt x="5775" y="9739"/>
                    <a:pt x="5846" y="9668"/>
                    <a:pt x="5846" y="9573"/>
                  </a:cubicBezTo>
                  <a:lnTo>
                    <a:pt x="5846" y="9382"/>
                  </a:lnTo>
                  <a:lnTo>
                    <a:pt x="6382" y="9382"/>
                  </a:lnTo>
                  <a:lnTo>
                    <a:pt x="6382" y="10763"/>
                  </a:lnTo>
                  <a:cubicBezTo>
                    <a:pt x="6382" y="10859"/>
                    <a:pt x="6454" y="10930"/>
                    <a:pt x="6549" y="10930"/>
                  </a:cubicBezTo>
                  <a:cubicBezTo>
                    <a:pt x="6632" y="10930"/>
                    <a:pt x="6704" y="10859"/>
                    <a:pt x="6704" y="10763"/>
                  </a:cubicBezTo>
                  <a:lnTo>
                    <a:pt x="6704" y="8561"/>
                  </a:lnTo>
                  <a:lnTo>
                    <a:pt x="7359" y="8787"/>
                  </a:lnTo>
                  <a:cubicBezTo>
                    <a:pt x="7704" y="8906"/>
                    <a:pt x="7942" y="9239"/>
                    <a:pt x="7942" y="9608"/>
                  </a:cubicBezTo>
                  <a:lnTo>
                    <a:pt x="7942" y="10751"/>
                  </a:lnTo>
                  <a:cubicBezTo>
                    <a:pt x="7942" y="10847"/>
                    <a:pt x="8013" y="10918"/>
                    <a:pt x="8109" y="10918"/>
                  </a:cubicBezTo>
                  <a:cubicBezTo>
                    <a:pt x="8192" y="10918"/>
                    <a:pt x="8275" y="10847"/>
                    <a:pt x="8275" y="10751"/>
                  </a:cubicBezTo>
                  <a:lnTo>
                    <a:pt x="8275" y="9608"/>
                  </a:lnTo>
                  <a:cubicBezTo>
                    <a:pt x="8240" y="9120"/>
                    <a:pt x="7918" y="8668"/>
                    <a:pt x="7442" y="8501"/>
                  </a:cubicBezTo>
                  <a:lnTo>
                    <a:pt x="7204" y="8418"/>
                  </a:lnTo>
                  <a:lnTo>
                    <a:pt x="7204" y="8025"/>
                  </a:lnTo>
                  <a:cubicBezTo>
                    <a:pt x="7204" y="7572"/>
                    <a:pt x="6835" y="7180"/>
                    <a:pt x="6358" y="7180"/>
                  </a:cubicBezTo>
                  <a:lnTo>
                    <a:pt x="5311" y="7180"/>
                  </a:lnTo>
                  <a:lnTo>
                    <a:pt x="5311" y="7013"/>
                  </a:lnTo>
                  <a:cubicBezTo>
                    <a:pt x="5942" y="6656"/>
                    <a:pt x="6382" y="6013"/>
                    <a:pt x="6489" y="5275"/>
                  </a:cubicBezTo>
                  <a:lnTo>
                    <a:pt x="6608" y="5275"/>
                  </a:lnTo>
                  <a:cubicBezTo>
                    <a:pt x="6930" y="5275"/>
                    <a:pt x="7192" y="5001"/>
                    <a:pt x="7192" y="4691"/>
                  </a:cubicBezTo>
                  <a:lnTo>
                    <a:pt x="7192" y="3751"/>
                  </a:lnTo>
                  <a:cubicBezTo>
                    <a:pt x="7192" y="2596"/>
                    <a:pt x="6418" y="1607"/>
                    <a:pt x="5346" y="1298"/>
                  </a:cubicBezTo>
                  <a:cubicBezTo>
                    <a:pt x="5430" y="1167"/>
                    <a:pt x="5477" y="1000"/>
                    <a:pt x="5477" y="857"/>
                  </a:cubicBezTo>
                  <a:cubicBezTo>
                    <a:pt x="5477" y="393"/>
                    <a:pt x="5108" y="0"/>
                    <a:pt x="46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6"/>
            <p:cNvSpPr/>
            <p:nvPr/>
          </p:nvSpPr>
          <p:spPr>
            <a:xfrm>
              <a:off x="5529924" y="3201335"/>
              <a:ext cx="10581" cy="26421"/>
            </a:xfrm>
            <a:custGeom>
              <a:rect b="b" l="l" r="r" t="t"/>
              <a:pathLst>
                <a:path extrusionOk="0" h="834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667"/>
                  </a:lnTo>
                  <a:cubicBezTo>
                    <a:pt x="0" y="763"/>
                    <a:pt x="84" y="834"/>
                    <a:pt x="167" y="834"/>
                  </a:cubicBezTo>
                  <a:cubicBezTo>
                    <a:pt x="262" y="834"/>
                    <a:pt x="334" y="763"/>
                    <a:pt x="334" y="667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7"/>
          <p:cNvSpPr txBox="1"/>
          <p:nvPr>
            <p:ph idx="1" type="body"/>
          </p:nvPr>
        </p:nvSpPr>
        <p:spPr>
          <a:xfrm>
            <a:off x="421950" y="869550"/>
            <a:ext cx="8300100" cy="3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/>
              <a:t>Brownlee, J. (2019, August 14). How to one hot encode sequence data in python. Retrieved April 14, 2021, from https://machinelearningmastery.com/how-to-one-hot-encode-sequence-data-in-python/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/>
              <a:t>Brownlee, J. (2020, August 20). How to choose a feature selection method for machine learning. Retrieved April 14, 2021, from https://machinelearningmastery.com/feature-selection-with-real-and-categorical-data/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/>
              <a:t>Gajawada, S. (2019, October 20). ANOVA for feature selection in machine learning. Retrieved April 14, 2021, from https://towardsdatascience.com/anova-for-feature-selection-in-machine-learning-d9305e228476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/>
              <a:t>Kassambara, A. (2018, March 11). Regression with categorical variables: Dummy coding essentials in r. Retrieved April 14, 2021, from http://www.sthda.com/english/articles/40-regression-analysis/163-regression-with-categorical-variables-dummy-coding-essentials-in-r/#categorical-variables-with-more-than-two-levels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/>
              <a:t>Korstanje, J. (2019, November 11). 1-Way ANOVA from scratch - dissecting the ANOVA table with a worked example. Retrieved April 14, 2021, from https://towardsdatascience.com/1-way-anova-from-scratch-dissecting-the-anova-table-with-a-worked-example-170f4f2e58ad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/>
              <a:t>Liu, Y. (2018, September 20). Encoding categorical features. Retrieved April 14, 2021, from https://towardsdatascience.com/encoding-categorical-features-21a2651a065c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/>
              <a:t>Moffitt, C. (2017, February 06). Guide to encoding categorical values in python. Retrieved April 14, 2021, from https://pbpython.com/categorical-encoding.html</a:t>
            </a:r>
            <a:endParaRPr sz="900"/>
          </a:p>
        </p:txBody>
      </p:sp>
      <p:sp>
        <p:nvSpPr>
          <p:cNvPr id="839" name="Google Shape;839;p57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58"/>
          <p:cNvSpPr txBox="1"/>
          <p:nvPr>
            <p:ph type="ctrTitle"/>
          </p:nvPr>
        </p:nvSpPr>
        <p:spPr>
          <a:xfrm>
            <a:off x="1561650" y="2036401"/>
            <a:ext cx="6020700" cy="10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6"/>
          <p:cNvSpPr txBox="1"/>
          <p:nvPr>
            <p:ph type="ctrTitle"/>
          </p:nvPr>
        </p:nvSpPr>
        <p:spPr>
          <a:xfrm>
            <a:off x="2192500" y="1599175"/>
            <a:ext cx="2727900" cy="16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519" name="Google Shape;519;p26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6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1" name="Google Shape;521;p26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6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26"/>
          <p:cNvCxnSpPr>
            <a:stCxn id="51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7"/>
          <p:cNvSpPr txBox="1"/>
          <p:nvPr>
            <p:ph idx="1" type="body"/>
          </p:nvPr>
        </p:nvSpPr>
        <p:spPr>
          <a:xfrm>
            <a:off x="590525" y="827475"/>
            <a:ext cx="7664400" cy="12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a group of entrepreneurs planning to start a company to sell some products! However,since Chang Wei is good at making </a:t>
            </a:r>
            <a:r>
              <a:rPr lang="en"/>
              <a:t>backpacks</a:t>
            </a:r>
            <a:r>
              <a:rPr lang="en"/>
              <a:t>, Wei Yi is good at cooking, and Wen Xuan is good at making health beauty products, we are unsure which industry to enter!! </a:t>
            </a:r>
            <a:endParaRPr/>
          </a:p>
        </p:txBody>
      </p:sp>
      <p:sp>
        <p:nvSpPr>
          <p:cNvPr id="529" name="Google Shape;529;p27"/>
          <p:cNvSpPr txBox="1"/>
          <p:nvPr>
            <p:ph type="ctrTitle"/>
          </p:nvPr>
        </p:nvSpPr>
        <p:spPr>
          <a:xfrm>
            <a:off x="590525" y="2984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pic>
        <p:nvPicPr>
          <p:cNvPr id="530" name="Google Shape;5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687" y="2094138"/>
            <a:ext cx="1755648" cy="1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2460" y="2094138"/>
            <a:ext cx="1755647" cy="1755648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27"/>
          <p:cNvSpPr txBox="1"/>
          <p:nvPr/>
        </p:nvSpPr>
        <p:spPr>
          <a:xfrm>
            <a:off x="1795125" y="3842700"/>
            <a:ext cx="7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Bags?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33" name="Google Shape;533;p27"/>
          <p:cNvSpPr txBox="1"/>
          <p:nvPr/>
        </p:nvSpPr>
        <p:spPr>
          <a:xfrm>
            <a:off x="4179538" y="3842700"/>
            <a:ext cx="7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Food?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34" name="Google Shape;534;p27"/>
          <p:cNvSpPr txBox="1"/>
          <p:nvPr/>
        </p:nvSpPr>
        <p:spPr>
          <a:xfrm>
            <a:off x="6130238" y="3842700"/>
            <a:ext cx="11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Cosmetics?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35" name="Google Shape;53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356" y="2094125"/>
            <a:ext cx="1755649" cy="17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8"/>
          <p:cNvSpPr txBox="1"/>
          <p:nvPr>
            <p:ph idx="1" type="body"/>
          </p:nvPr>
        </p:nvSpPr>
        <p:spPr>
          <a:xfrm>
            <a:off x="464700" y="1120150"/>
            <a:ext cx="8214600" cy="27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point of view of an aspiring business owner: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find out current competition in different industries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Pick the </a:t>
            </a:r>
            <a:r>
              <a:rPr lang="en" u="sng"/>
              <a:t>most suitable</a:t>
            </a:r>
            <a:r>
              <a:rPr lang="en"/>
              <a:t> industry to enter and sell products in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Succeed by </a:t>
            </a:r>
            <a:r>
              <a:rPr lang="en" u="sng"/>
              <a:t>undercutting</a:t>
            </a:r>
            <a:r>
              <a:rPr lang="en"/>
              <a:t> competitors</a:t>
            </a:r>
            <a:endParaRPr/>
          </a:p>
        </p:txBody>
      </p:sp>
      <p:sp>
        <p:nvSpPr>
          <p:cNvPr id="541" name="Google Shape;541;p28"/>
          <p:cNvSpPr txBox="1"/>
          <p:nvPr>
            <p:ph type="ctrTitle"/>
          </p:nvPr>
        </p:nvSpPr>
        <p:spPr>
          <a:xfrm>
            <a:off x="464700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542" name="Google Shape;542;p28"/>
          <p:cNvSpPr txBox="1"/>
          <p:nvPr/>
        </p:nvSpPr>
        <p:spPr>
          <a:xfrm>
            <a:off x="4889125" y="4451875"/>
            <a:ext cx="28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*Undercut = sell at lower price 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43" name="Google Shape;5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275" y="2812300"/>
            <a:ext cx="3771900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9"/>
          <p:cNvSpPr txBox="1"/>
          <p:nvPr>
            <p:ph idx="1" type="body"/>
          </p:nvPr>
        </p:nvSpPr>
        <p:spPr>
          <a:xfrm>
            <a:off x="856050" y="1804950"/>
            <a:ext cx="74319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Predict the prices of products using different (categorical) variables via machine learning.</a:t>
            </a:r>
            <a:endParaRPr sz="3000"/>
          </a:p>
        </p:txBody>
      </p:sp>
      <p:sp>
        <p:nvSpPr>
          <p:cNvPr id="549" name="Google Shape;549;p29"/>
          <p:cNvSpPr txBox="1"/>
          <p:nvPr>
            <p:ph type="ctrTitle"/>
          </p:nvPr>
        </p:nvSpPr>
        <p:spPr>
          <a:xfrm>
            <a:off x="618825" y="411675"/>
            <a:ext cx="36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problem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0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Data set 5: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</a:rPr>
              <a:t>Olist E-Commerce and Marketing Datasets</a:t>
            </a:r>
            <a:endParaRPr sz="3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1"/>
          <p:cNvSpPr txBox="1"/>
          <p:nvPr>
            <p:ph type="ctrTitle"/>
          </p:nvPr>
        </p:nvSpPr>
        <p:spPr>
          <a:xfrm>
            <a:off x="1912075" y="1599175"/>
            <a:ext cx="3008100" cy="16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560" name="Google Shape;560;p31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1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2" name="Google Shape;562;p31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1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4" name="Google Shape;564;p31"/>
          <p:cNvCxnSpPr>
            <a:stCxn id="560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